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65" r:id="rId5"/>
  </p:sldMasterIdLst>
  <p:notesMasterIdLst>
    <p:notesMasterId r:id="rId20"/>
  </p:notesMasterIdLst>
  <p:sldIdLst>
    <p:sldId id="256" r:id="rId6"/>
    <p:sldId id="776" r:id="rId7"/>
    <p:sldId id="777" r:id="rId8"/>
    <p:sldId id="778" r:id="rId9"/>
    <p:sldId id="779" r:id="rId10"/>
    <p:sldId id="780" r:id="rId11"/>
    <p:sldId id="781" r:id="rId12"/>
    <p:sldId id="782" r:id="rId13"/>
    <p:sldId id="785" r:id="rId14"/>
    <p:sldId id="791" r:id="rId15"/>
    <p:sldId id="790" r:id="rId16"/>
    <p:sldId id="792" r:id="rId17"/>
    <p:sldId id="789" r:id="rId18"/>
    <p:sldId id="7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256"/>
            <p14:sldId id="776"/>
            <p14:sldId id="777"/>
            <p14:sldId id="778"/>
            <p14:sldId id="779"/>
            <p14:sldId id="780"/>
            <p14:sldId id="781"/>
            <p14:sldId id="782"/>
            <p14:sldId id="785"/>
            <p14:sldId id="791"/>
            <p14:sldId id="790"/>
            <p14:sldId id="792"/>
            <p14:sldId id="789"/>
          </p14:sldIdLst>
        </p14:section>
        <p14:section name="Standard inndeling" id="{21C52A9F-382A-44A2-AF1B-43DCA91682D3}">
          <p14:sldIdLst>
            <p14:sldId id="7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Yazar" initials="Y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B7E"/>
    <a:srgbClr val="848EA2"/>
    <a:srgbClr val="887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7584" autoAdjust="0"/>
  </p:normalViewPr>
  <p:slideViewPr>
    <p:cSldViewPr snapToGrid="0">
      <p:cViewPr varScale="1">
        <p:scale>
          <a:sx n="66" d="100"/>
          <a:sy n="66" d="100"/>
        </p:scale>
        <p:origin x="10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49AD7-96B0-4F2A-AD68-938CD0CD2E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1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49AD7-96B0-4F2A-AD68-938CD0CD2E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4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009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C831B5-525B-40F2-A751-7A53D6A0FF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82200" y="6613753"/>
            <a:ext cx="21145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nb-NO" sz="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ヒラギノ角ゴ Pro W3"/>
                <a:cs typeface="ヒラギノ角ゴ Pro W3"/>
              </a:rPr>
              <a:t>RVM Systems │www.rvmsystems.com</a:t>
            </a:r>
            <a:endParaRPr lang="nb-NO" sz="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2114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6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11"/>
          </p:nvPr>
        </p:nvSpPr>
        <p:spPr>
          <a:xfrm>
            <a:off x="1919220" y="1460739"/>
            <a:ext cx="9375775" cy="4159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91610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8EC325-CE62-415E-834A-7F70F7855117}"/>
              </a:ext>
            </a:extLst>
          </p:cNvPr>
          <p:cNvSpPr/>
          <p:nvPr userDrawn="1"/>
        </p:nvSpPr>
        <p:spPr>
          <a:xfrm flipV="1">
            <a:off x="0" y="3726713"/>
            <a:ext cx="65682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18803" y="4056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467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785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Medya Yer Tutucusu 4"/>
          <p:cNvSpPr>
            <a:spLocks noGrp="1"/>
          </p:cNvSpPr>
          <p:nvPr>
            <p:ph type="media" sz="quarter" idx="11"/>
          </p:nvPr>
        </p:nvSpPr>
        <p:spPr>
          <a:xfrm>
            <a:off x="1807327" y="1313546"/>
            <a:ext cx="8745537" cy="4586287"/>
          </a:xfrm>
          <a:prstGeom prst="rect">
            <a:avLst/>
          </a:prstGeo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2642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İçerik Yer Tutucusu 10"/>
          <p:cNvSpPr>
            <a:spLocks noGrp="1"/>
          </p:cNvSpPr>
          <p:nvPr>
            <p:ph sz="quarter" idx="11"/>
          </p:nvPr>
        </p:nvSpPr>
        <p:spPr>
          <a:xfrm>
            <a:off x="1754027" y="1426624"/>
            <a:ext cx="8712200" cy="4457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557088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31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154" y="442802"/>
            <a:ext cx="1156149" cy="863711"/>
          </a:xfrm>
          <a:prstGeom prst="rect">
            <a:avLst/>
          </a:prstGeom>
        </p:spPr>
      </p:pic>
      <p:sp>
        <p:nvSpPr>
          <p:cNvPr id="5" name="Medya Yer Tutucusu 4"/>
          <p:cNvSpPr>
            <a:spLocks noGrp="1"/>
          </p:cNvSpPr>
          <p:nvPr>
            <p:ph type="media" sz="quarter" idx="10"/>
          </p:nvPr>
        </p:nvSpPr>
        <p:spPr>
          <a:xfrm>
            <a:off x="1416050" y="1306513"/>
            <a:ext cx="9286875" cy="4527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1438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5A2570-7517-4576-B836-E4E6D3E74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3" y="445787"/>
            <a:ext cx="9961965" cy="747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0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273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xmlns="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7296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1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838688"/>
            <a:ext cx="12192000" cy="23488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397927" y="1943150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xmlns="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D8216D7-CA4D-48D3-9D62-1C9BA3F433A6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EAEB79D-42D9-4854-93EE-6A7860B32C06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B331F8D-F639-4D0A-8219-201CB10A84B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8B7EECCE-8A5D-4DE2-92FC-ED13A376AE0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21D7071-E31A-4D5F-AA58-5EFBD7BC7CC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1BC3BF5-51FA-4018-9D97-FFDF71871D4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00900" y="1967543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3781486" y="1967543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6662073" y="1967543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19"/>
          </p:nvPr>
        </p:nvSpPr>
        <p:spPr>
          <a:xfrm>
            <a:off x="621508" y="4301058"/>
            <a:ext cx="2459038" cy="22101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26" name="Metin Yer Tutucusu 2"/>
          <p:cNvSpPr>
            <a:spLocks noGrp="1"/>
          </p:cNvSpPr>
          <p:nvPr>
            <p:ph type="body" sz="quarter" idx="20"/>
          </p:nvPr>
        </p:nvSpPr>
        <p:spPr>
          <a:xfrm>
            <a:off x="3502095" y="4301058"/>
            <a:ext cx="2459038" cy="22101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27" name="Metin Yer Tutucusu 2"/>
          <p:cNvSpPr>
            <a:spLocks noGrp="1"/>
          </p:cNvSpPr>
          <p:nvPr>
            <p:ph type="body" sz="quarter" idx="21"/>
          </p:nvPr>
        </p:nvSpPr>
        <p:spPr>
          <a:xfrm>
            <a:off x="6382682" y="4301058"/>
            <a:ext cx="2459038" cy="22101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28" name="Metin Yer Tutucusu 2"/>
          <p:cNvSpPr>
            <a:spLocks noGrp="1"/>
          </p:cNvSpPr>
          <p:nvPr>
            <p:ph type="body" sz="quarter" idx="22"/>
          </p:nvPr>
        </p:nvSpPr>
        <p:spPr>
          <a:xfrm>
            <a:off x="9263269" y="4273592"/>
            <a:ext cx="2459038" cy="2237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06960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2BCD1B-947D-4365-BA3B-0F1EDC7713CD}"/>
              </a:ext>
            </a:extLst>
          </p:cNvPr>
          <p:cNvSpPr/>
          <p:nvPr userDrawn="1"/>
        </p:nvSpPr>
        <p:spPr>
          <a:xfrm>
            <a:off x="0" y="1777284"/>
            <a:ext cx="12192000" cy="423969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38E336C-CBC6-405B-A2D0-832A210015D9}"/>
              </a:ext>
            </a:extLst>
          </p:cNvPr>
          <p:cNvSpPr/>
          <p:nvPr userDrawn="1"/>
        </p:nvSpPr>
        <p:spPr>
          <a:xfrm rot="10800000">
            <a:off x="1807326" y="577085"/>
            <a:ext cx="8661017" cy="736559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84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0373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0821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292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5A2570-7517-4576-B836-E4E6D3E74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6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61328"/>
            <a:ext cx="9949266" cy="747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44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009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78F62F-0A6A-4AC9-BA31-49F5510A2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0D695C76-46B6-4614-8FE3-08E84C09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82616"/>
            <a:ext cx="9588829" cy="67978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482616"/>
            <a:ext cx="9601529" cy="67978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8" descr="RVM_logo.jpg">
            <a:extLst>
              <a:ext uri="{FF2B5EF4-FFF2-40B4-BE49-F238E27FC236}">
                <a16:creationId xmlns:a16="http://schemas.microsoft.com/office/drawing/2014/main" xmlns="" id="{236F18B7-85CE-44F4-9D12-124934FE4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" t="59051" r="25343" b="-820"/>
          <a:stretch/>
        </p:blipFill>
        <p:spPr bwMode="auto">
          <a:xfrm>
            <a:off x="9936000" y="0"/>
            <a:ext cx="2268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73B827-8A37-424B-9DFA-30751C638F9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000" y="1196390"/>
            <a:ext cx="10213975" cy="1"/>
          </a:xfrm>
          <a:prstGeom prst="line">
            <a:avLst/>
          </a:prstGeom>
          <a:ln w="25400">
            <a:solidFill>
              <a:srgbClr val="009B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5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7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EA0F22E-C661-4E2C-B237-2141E0E5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CAC7ACFC-EC2F-4CB2-9044-D225987DD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3D96F7F0-084E-4846-8881-C340F1C4B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C373-5186-4673-A305-76DC33CF2BF0}" type="datetimeFigureOut">
              <a:rPr lang="en-GB" smtClean="0"/>
              <a:pPr/>
              <a:t>09/09/2021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AB61AFAC-326D-4620-AA60-CC721CF13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EE7B55FD-753A-4EB9-BF4D-05BF1F59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8908-03DA-4CCB-984D-C3F79D5DCF4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4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5FD28E-AEC9-43B8-86F4-9CD3C41D49D7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92141"/>
            <a:ext cx="9461500" cy="6797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825625"/>
            <a:ext cx="10718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E560-77BF-4D1A-B6E7-CD55CE12B1B8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32A06DA-7FF5-4DDE-94D0-63A83DB241E8}"/>
              </a:ext>
            </a:extLst>
          </p:cNvPr>
          <p:cNvCxnSpPr>
            <a:cxnSpLocks/>
          </p:cNvCxnSpPr>
          <p:nvPr userDrawn="1"/>
        </p:nvCxnSpPr>
        <p:spPr>
          <a:xfrm flipV="1">
            <a:off x="635000" y="1196390"/>
            <a:ext cx="10213975" cy="1"/>
          </a:xfrm>
          <a:prstGeom prst="line">
            <a:avLst/>
          </a:prstGeom>
          <a:ln w="25400">
            <a:solidFill>
              <a:srgbClr val="009B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DBDC4D-53C0-4BAF-933F-5864B1702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9F389B-EAC5-4E14-8117-4B491F2F61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82200" y="6613753"/>
            <a:ext cx="21145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nb-NO" sz="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ヒラギノ角ゴ Pro W3"/>
                <a:cs typeface="ヒラギノ角ゴ Pro W3"/>
              </a:rPr>
              <a:t>RVM Systems │www.rvmsystems.com</a:t>
            </a:r>
            <a:endParaRPr lang="nb-NO" sz="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11" name="Picture 8" descr="RVM_logo.jpg">
            <a:extLst>
              <a:ext uri="{FF2B5EF4-FFF2-40B4-BE49-F238E27FC236}">
                <a16:creationId xmlns:a16="http://schemas.microsoft.com/office/drawing/2014/main" xmlns="" id="{4BA47A5D-08C1-42FB-A2F2-FB3DB42DA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" t="59051" r="25343" b="-820"/>
          <a:stretch/>
        </p:blipFill>
        <p:spPr bwMode="auto">
          <a:xfrm>
            <a:off x="9936000" y="0"/>
            <a:ext cx="2268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51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60" r:id="rId5"/>
    <p:sldLayoutId id="2147483662" r:id="rId6"/>
    <p:sldLayoutId id="2147483661" r:id="rId7"/>
    <p:sldLayoutId id="2147483655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D84994CE-B268-4AB2-B0D4-09DD085BAE2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84" y="-269509"/>
            <a:ext cx="1716684" cy="128246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4D9034F7-A82A-49C9-93DF-5DD914FF7E0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2" y="91440"/>
            <a:ext cx="1062477" cy="10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1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F8D61-9318-4DC8-A868-2B1BFDD2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779" y="1304979"/>
            <a:ext cx="4210050" cy="971496"/>
          </a:xfrm>
        </p:spPr>
        <p:txBody>
          <a:bodyPr/>
          <a:lstStyle/>
          <a:p>
            <a:pPr algn="l" rtl="0"/>
            <a:r>
              <a:rPr lang="tr" b="1" i="0" u="none" baseline="0"/>
              <a:t>RVM Systems</a:t>
            </a:r>
            <a:endParaRPr lang="tr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FEABE1DD-2F21-4880-9D02-D95737E1A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504" y="2628954"/>
            <a:ext cx="4210050" cy="2809821"/>
          </a:xfrm>
        </p:spPr>
        <p:txBody>
          <a:bodyPr/>
          <a:lstStyle/>
          <a:p>
            <a:pPr algn="l" rtl="0"/>
            <a:r>
              <a:rPr lang="tr" b="0" i="0" u="none" baseline="0" dirty="0"/>
              <a:t>Gelecek için doğru tercih</a:t>
            </a:r>
          </a:p>
        </p:txBody>
      </p:sp>
      <p:pic>
        <p:nvPicPr>
          <p:cNvPr id="5" name="Picture 4" descr="A picture containing indoor, wall, person, television&#10;&#10;Description automatically generated">
            <a:extLst>
              <a:ext uri="{FF2B5EF4-FFF2-40B4-BE49-F238E27FC236}">
                <a16:creationId xmlns:a16="http://schemas.microsoft.com/office/drawing/2014/main" xmlns="" id="{1E252B2B-8F3D-43B7-AED3-E3C8A4478F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4786448" y="227919"/>
            <a:ext cx="7405552" cy="6315075"/>
          </a:xfrm>
          <a:prstGeom prst="rect">
            <a:avLst/>
          </a:prstGeom>
        </p:spPr>
      </p:pic>
      <p:sp>
        <p:nvSpPr>
          <p:cNvPr id="7" name="Subtitle 5">
            <a:extLst>
              <a:ext uri="{FF2B5EF4-FFF2-40B4-BE49-F238E27FC236}">
                <a16:creationId xmlns:a16="http://schemas.microsoft.com/office/drawing/2014/main" xmlns="" id="{670F41C5-7D20-45D4-A563-4243108C51D6}"/>
              </a:ext>
            </a:extLst>
          </p:cNvPr>
          <p:cNvSpPr txBox="1">
            <a:spLocks/>
          </p:cNvSpPr>
          <p:nvPr/>
        </p:nvSpPr>
        <p:spPr>
          <a:xfrm>
            <a:off x="2005069" y="4148111"/>
            <a:ext cx="8240617" cy="19882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Kardelen Afrodit ADSAL</a:t>
            </a:r>
          </a:p>
          <a:p>
            <a:pPr algn="ctr"/>
            <a:r>
              <a:rPr lang="en-US" dirty="0"/>
              <a:t>RVM Systems </a:t>
            </a:r>
            <a:r>
              <a:rPr lang="en-US" dirty="0" err="1"/>
              <a:t>Türkiye</a:t>
            </a:r>
            <a:r>
              <a:rPr lang="en-US" dirty="0"/>
              <a:t> </a:t>
            </a:r>
            <a:r>
              <a:rPr lang="en-US" dirty="0" err="1"/>
              <a:t>İş</a:t>
            </a:r>
            <a:r>
              <a:rPr lang="en-US" dirty="0"/>
              <a:t> </a:t>
            </a:r>
            <a:r>
              <a:rPr lang="en-US" dirty="0" err="1"/>
              <a:t>Geliştirme</a:t>
            </a:r>
            <a:r>
              <a:rPr lang="en-US" dirty="0"/>
              <a:t> </a:t>
            </a:r>
            <a:r>
              <a:rPr lang="en-US" dirty="0" err="1" smtClean="0"/>
              <a:t>Müdürü</a:t>
            </a:r>
            <a:endParaRPr lang="tr-TR" dirty="0" smtClean="0"/>
          </a:p>
          <a:p>
            <a:pPr algn="ctr"/>
            <a:r>
              <a:rPr lang="tr-TR" sz="2000" dirty="0" smtClean="0"/>
              <a:t>afrodit.adsal@rvmsystems.com</a:t>
            </a:r>
            <a:endParaRPr lang="en-US" dirty="0"/>
          </a:p>
          <a:p>
            <a:pPr algn="ctr"/>
            <a:r>
              <a:rPr lang="en-US" dirty="0"/>
              <a:t>9 </a:t>
            </a:r>
            <a:r>
              <a:rPr lang="en-US" dirty="0" err="1"/>
              <a:t>Eylül</a:t>
            </a:r>
            <a:r>
              <a:rPr lang="en-US" dirty="0"/>
              <a:t> 2021, 11. </a:t>
            </a:r>
            <a:r>
              <a:rPr lang="en-US" dirty="0" err="1"/>
              <a:t>Türktay</a:t>
            </a:r>
            <a:endParaRPr lang="en-US" dirty="0"/>
          </a:p>
          <a:p>
            <a:pPr algn="ctr"/>
            <a:r>
              <a:rPr lang="en-US" dirty="0"/>
              <a:t>Ankara</a:t>
            </a:r>
            <a:endParaRPr lang="t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AEDFE9-70DD-4B29-8174-293F603F2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75" t="42778" r="46875" b="36111"/>
          <a:stretch/>
        </p:blipFill>
        <p:spPr>
          <a:xfrm>
            <a:off x="242628" y="6045200"/>
            <a:ext cx="1424571" cy="5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5B0A0-F437-4494-9F35-5AF866CC3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67000"/>
            <a:ext cx="9144000" cy="762000"/>
          </a:xfrm>
        </p:spPr>
        <p:txBody>
          <a:bodyPr/>
          <a:lstStyle/>
          <a:p>
            <a:pPr algn="ctr"/>
            <a:r>
              <a:rPr lang="en-US" dirty="0" err="1"/>
              <a:t>Örnek</a:t>
            </a:r>
            <a:r>
              <a:rPr lang="en-US" dirty="0"/>
              <a:t> </a:t>
            </a:r>
            <a:r>
              <a:rPr lang="en-US" dirty="0" err="1"/>
              <a:t>Uygulamalar</a:t>
            </a:r>
            <a:r>
              <a:rPr lang="en-US" dirty="0"/>
              <a:t>, NORVEÇ</a:t>
            </a:r>
          </a:p>
        </p:txBody>
      </p:sp>
    </p:spTree>
    <p:extLst>
      <p:ext uri="{BB962C8B-B14F-4D97-AF65-F5344CB8AC3E}">
        <p14:creationId xmlns:p14="http://schemas.microsoft.com/office/powerpoint/2010/main" val="18690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spcBef>
                <a:spcPct val="50000"/>
              </a:spcBef>
            </a:pPr>
            <a:r>
              <a:rPr lang="en-US" dirty="0">
                <a:cs typeface="Arial" panose="020B0604020202020204" pitchFamily="34" charset="0"/>
              </a:rPr>
              <a:t>INFINITUM, NORVEÇ</a:t>
            </a:r>
            <a:endParaRPr lang="tr" b="0" i="0" u="none" baseline="0" dirty="0">
              <a:cs typeface="Arial" panose="020B0604020202020204" pitchFamily="34" charset="0"/>
            </a:endParaRPr>
          </a:p>
        </p:txBody>
      </p:sp>
      <p:sp>
        <p:nvSpPr>
          <p:cNvPr id="13" name="Undertittel 1">
            <a:extLst>
              <a:ext uri="{FF2B5EF4-FFF2-40B4-BE49-F238E27FC236}">
                <a16:creationId xmlns:a16="http://schemas.microsoft.com/office/drawing/2014/main" xmlns="" id="{36778238-198E-4287-AF99-108492C97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42429"/>
            <a:ext cx="5005667" cy="4250146"/>
          </a:xfrm>
        </p:spPr>
        <p:txBody>
          <a:bodyPr>
            <a:normAutofit fontScale="92500" lnSpcReduction="10000"/>
          </a:bodyPr>
          <a:lstStyle/>
          <a:p>
            <a:pPr algn="l" rtl="0">
              <a:defRPr/>
            </a:pPr>
            <a:r>
              <a:rPr lang="en-US" sz="2400" dirty="0"/>
              <a:t>15.000’den </a:t>
            </a:r>
            <a:r>
              <a:rPr lang="en-US" sz="2400" dirty="0" err="1"/>
              <a:t>fazla</a:t>
            </a:r>
            <a:r>
              <a:rPr lang="en-US" sz="2400" dirty="0"/>
              <a:t> </a:t>
            </a:r>
            <a:r>
              <a:rPr lang="en-US" sz="2400" dirty="0" err="1"/>
              <a:t>toplama</a:t>
            </a:r>
            <a:r>
              <a:rPr lang="en-US" sz="2400" dirty="0"/>
              <a:t> </a:t>
            </a:r>
            <a:r>
              <a:rPr lang="en-US" sz="2400" dirty="0" err="1"/>
              <a:t>noktası</a:t>
            </a:r>
            <a:r>
              <a:rPr lang="en-US" sz="2400" dirty="0"/>
              <a:t> </a:t>
            </a:r>
            <a:r>
              <a:rPr lang="en-US" sz="2400" dirty="0" err="1"/>
              <a:t>bulunmaktadır</a:t>
            </a:r>
            <a:r>
              <a:rPr lang="en-US" sz="2400" dirty="0"/>
              <a:t>.</a:t>
            </a:r>
          </a:p>
          <a:p>
            <a:pPr lvl="1">
              <a:defRPr/>
            </a:pPr>
            <a:r>
              <a:rPr lang="en-US" sz="1800" i="1" dirty="0"/>
              <a:t>Her 352 </a:t>
            </a:r>
            <a:r>
              <a:rPr lang="en-US" sz="1800" i="1" dirty="0" err="1"/>
              <a:t>kişiye</a:t>
            </a:r>
            <a:r>
              <a:rPr lang="en-US" sz="1800" i="1" dirty="0"/>
              <a:t> 1 </a:t>
            </a:r>
            <a:r>
              <a:rPr lang="en-US" sz="1800" i="1" dirty="0" err="1"/>
              <a:t>adet</a:t>
            </a:r>
            <a:endParaRPr lang="en-US" sz="1800" i="1" dirty="0"/>
          </a:p>
          <a:p>
            <a:pPr algn="l" rtl="0">
              <a:defRPr/>
            </a:pPr>
            <a:endParaRPr lang="en-US" sz="2400" dirty="0"/>
          </a:p>
          <a:p>
            <a:pPr algn="l" rtl="0">
              <a:defRPr/>
            </a:pPr>
            <a:r>
              <a:rPr lang="en-US" sz="2400" dirty="0" err="1"/>
              <a:t>Toplamanın</a:t>
            </a:r>
            <a:r>
              <a:rPr lang="en-US" sz="2400" dirty="0"/>
              <a:t>: </a:t>
            </a:r>
          </a:p>
          <a:p>
            <a:pPr lvl="1">
              <a:defRPr/>
            </a:pPr>
            <a:r>
              <a:rPr lang="en-US" sz="1800" dirty="0"/>
              <a:t>%93’ü, 3600 </a:t>
            </a:r>
            <a:r>
              <a:rPr lang="en-US" sz="1800" dirty="0" err="1"/>
              <a:t>noktada</a:t>
            </a:r>
            <a:r>
              <a:rPr lang="en-US" sz="1800" dirty="0"/>
              <a:t> </a:t>
            </a:r>
            <a:r>
              <a:rPr lang="en-US" sz="1800" dirty="0" err="1"/>
              <a:t>otomatlarla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%7’si 11.400 </a:t>
            </a:r>
            <a:r>
              <a:rPr lang="en-US" sz="1800" dirty="0" err="1"/>
              <a:t>noktada</a:t>
            </a:r>
            <a:r>
              <a:rPr lang="en-US" sz="1800" dirty="0"/>
              <a:t> </a:t>
            </a:r>
            <a:r>
              <a:rPr lang="en-US" sz="1800" dirty="0" err="1"/>
              <a:t>manuel</a:t>
            </a:r>
            <a:r>
              <a:rPr lang="en-US" sz="1800" dirty="0"/>
              <a:t> </a:t>
            </a:r>
            <a:r>
              <a:rPr lang="en-US" sz="1800" dirty="0" err="1"/>
              <a:t>olarak</a:t>
            </a:r>
            <a:r>
              <a:rPr lang="en-US" sz="1800" dirty="0"/>
              <a:t> </a:t>
            </a:r>
            <a:r>
              <a:rPr lang="en-US" sz="1800" dirty="0" err="1"/>
              <a:t>yapılmaktadır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1%’den </a:t>
            </a:r>
            <a:r>
              <a:rPr lang="en-US" sz="1800" dirty="0" err="1"/>
              <a:t>azı</a:t>
            </a:r>
            <a:r>
              <a:rPr lang="en-US" sz="1800" dirty="0"/>
              <a:t> </a:t>
            </a:r>
            <a:r>
              <a:rPr lang="en-US" sz="1800" dirty="0" err="1"/>
              <a:t>ise</a:t>
            </a:r>
            <a:r>
              <a:rPr lang="en-US" sz="1800" dirty="0"/>
              <a:t> online </a:t>
            </a:r>
            <a:r>
              <a:rPr lang="en-US" sz="1800" dirty="0" err="1"/>
              <a:t>satış</a:t>
            </a:r>
            <a:r>
              <a:rPr lang="en-US" sz="1800" dirty="0"/>
              <a:t> </a:t>
            </a:r>
            <a:r>
              <a:rPr lang="en-US" sz="1800" dirty="0" err="1"/>
              <a:t>üzerinden</a:t>
            </a:r>
            <a:r>
              <a:rPr lang="en-US" sz="1800" dirty="0"/>
              <a:t> </a:t>
            </a:r>
            <a:r>
              <a:rPr lang="en-US" sz="1800" dirty="0" err="1"/>
              <a:t>toplanmaktadır</a:t>
            </a:r>
            <a:r>
              <a:rPr lang="en-US" sz="1800" dirty="0"/>
              <a:t>.</a:t>
            </a:r>
          </a:p>
          <a:p>
            <a:pPr>
              <a:defRPr/>
            </a:pPr>
            <a:r>
              <a:rPr lang="en-US" sz="2200" dirty="0" err="1"/>
              <a:t>Lojistik</a:t>
            </a:r>
            <a:endParaRPr lang="en-US" sz="2200" dirty="0"/>
          </a:p>
          <a:p>
            <a:pPr lvl="1">
              <a:defRPr/>
            </a:pPr>
            <a:r>
              <a:rPr lang="en-US" sz="1800" dirty="0" err="1"/>
              <a:t>Paylaşımlı</a:t>
            </a:r>
            <a:r>
              <a:rPr lang="en-US" sz="1800" dirty="0"/>
              <a:t> </a:t>
            </a:r>
            <a:r>
              <a:rPr lang="en-US" sz="1800" dirty="0" err="1"/>
              <a:t>kamyonlarla</a:t>
            </a:r>
            <a:r>
              <a:rPr lang="en-US" sz="1800" dirty="0"/>
              <a:t> </a:t>
            </a:r>
            <a:r>
              <a:rPr lang="en-US" sz="1800" dirty="0" err="1"/>
              <a:t>yapılıyor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Karbon </a:t>
            </a:r>
            <a:r>
              <a:rPr lang="en-US" sz="1800" dirty="0" err="1"/>
              <a:t>emisyonlarını</a:t>
            </a:r>
            <a:r>
              <a:rPr lang="en-US" sz="1800" dirty="0"/>
              <a:t> %88 </a:t>
            </a:r>
            <a:r>
              <a:rPr lang="en-US" sz="1800" dirty="0" err="1"/>
              <a:t>oranında</a:t>
            </a:r>
            <a:r>
              <a:rPr lang="en-US" sz="1800" dirty="0"/>
              <a:t> </a:t>
            </a:r>
            <a:r>
              <a:rPr lang="en-US" sz="1800" dirty="0" err="1"/>
              <a:t>düşürüyor</a:t>
            </a:r>
            <a:endParaRPr lang="en-US" sz="1800" dirty="0"/>
          </a:p>
          <a:p>
            <a:pPr lvl="1">
              <a:defRPr/>
            </a:pPr>
            <a:endParaRPr lang="en-US" sz="1600" dirty="0">
              <a:highlight>
                <a:srgbClr val="FFFF00"/>
              </a:highlight>
            </a:endParaRPr>
          </a:p>
        </p:txBody>
      </p:sp>
      <p:pic>
        <p:nvPicPr>
          <p:cNvPr id="3076" name="Picture 4" descr="The Norwegian flag | Nordic cooperation">
            <a:extLst>
              <a:ext uri="{FF2B5EF4-FFF2-40B4-BE49-F238E27FC236}">
                <a16:creationId xmlns:a16="http://schemas.microsoft.com/office/drawing/2014/main" xmlns="" id="{AA4174E6-C1E1-4F86-867E-23F33E59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1" y="356327"/>
            <a:ext cx="996950" cy="72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0C3EAB1-E503-41B3-9ED3-E85263759CCA}"/>
              </a:ext>
            </a:extLst>
          </p:cNvPr>
          <p:cNvGrpSpPr/>
          <p:nvPr/>
        </p:nvGrpSpPr>
        <p:grpSpPr>
          <a:xfrm>
            <a:off x="5913254" y="1842429"/>
            <a:ext cx="6030100" cy="4104699"/>
            <a:chOff x="5913254" y="1842429"/>
            <a:chExt cx="6030100" cy="4104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C0BFE37-6C94-417A-B5C5-8051CE5E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438" t="56127" r="61015" b="21257"/>
            <a:stretch/>
          </p:blipFill>
          <p:spPr>
            <a:xfrm>
              <a:off x="5913254" y="1842429"/>
              <a:ext cx="2434976" cy="41046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0211E5D-89B2-4302-89F5-560B35414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17" t="56740" r="79001" b="21630"/>
            <a:stretch/>
          </p:blipFill>
          <p:spPr>
            <a:xfrm>
              <a:off x="8604251" y="2244608"/>
              <a:ext cx="3339103" cy="31290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189467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68469"/>
            <a:ext cx="9461500" cy="679785"/>
          </a:xfrm>
        </p:spPr>
        <p:txBody>
          <a:bodyPr/>
          <a:lstStyle/>
          <a:p>
            <a:pPr algn="l" rtl="0">
              <a:spcBef>
                <a:spcPct val="50000"/>
              </a:spcBef>
            </a:pPr>
            <a:r>
              <a:rPr lang="en-US" dirty="0">
                <a:cs typeface="Arial" panose="020B0604020202020204" pitchFamily="34" charset="0"/>
              </a:rPr>
              <a:t>Dansk </a:t>
            </a:r>
            <a:r>
              <a:rPr lang="en-US" dirty="0" err="1">
                <a:cs typeface="Arial" panose="020B0604020202020204" pitchFamily="34" charset="0"/>
              </a:rPr>
              <a:t>Retursystem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Danimarka</a:t>
            </a:r>
            <a:endParaRPr lang="tr" b="0" i="0" u="none" baseline="0" dirty="0">
              <a:cs typeface="Arial" panose="020B0604020202020204" pitchFamily="34" charset="0"/>
            </a:endParaRPr>
          </a:p>
        </p:txBody>
      </p:sp>
      <p:sp>
        <p:nvSpPr>
          <p:cNvPr id="13" name="Undertittel 1">
            <a:extLst>
              <a:ext uri="{FF2B5EF4-FFF2-40B4-BE49-F238E27FC236}">
                <a16:creationId xmlns:a16="http://schemas.microsoft.com/office/drawing/2014/main" xmlns="" id="{36778238-198E-4287-AF99-108492C97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42429"/>
            <a:ext cx="5005667" cy="4250146"/>
          </a:xfrm>
        </p:spPr>
        <p:txBody>
          <a:bodyPr>
            <a:normAutofit/>
          </a:bodyPr>
          <a:lstStyle/>
          <a:p>
            <a:pPr algn="l" rtl="0">
              <a:defRPr/>
            </a:pPr>
            <a:r>
              <a:rPr lang="en-US" sz="2400" dirty="0"/>
              <a:t>12’den </a:t>
            </a:r>
            <a:r>
              <a:rPr lang="en-US" sz="2400" dirty="0" err="1"/>
              <a:t>fazla</a:t>
            </a:r>
            <a:r>
              <a:rPr lang="en-US" sz="2400" dirty="0"/>
              <a:t> </a:t>
            </a:r>
            <a:r>
              <a:rPr lang="en-US" sz="2400" dirty="0" err="1"/>
              <a:t>şehirde</a:t>
            </a:r>
            <a:r>
              <a:rPr lang="en-US" sz="2400" dirty="0"/>
              <a:t> </a:t>
            </a:r>
            <a:r>
              <a:rPr lang="en-US" sz="2400" dirty="0" err="1"/>
              <a:t>Panstation</a:t>
            </a:r>
            <a:r>
              <a:rPr lang="en-US" sz="2400" dirty="0"/>
              <a:t> </a:t>
            </a:r>
            <a:r>
              <a:rPr lang="en-US" sz="2400" dirty="0" err="1"/>
              <a:t>bulunuyor</a:t>
            </a:r>
            <a:endParaRPr lang="en-US" sz="2400" dirty="0"/>
          </a:p>
          <a:p>
            <a:pPr marL="0" indent="0" algn="l" rtl="0">
              <a:buNone/>
              <a:defRPr/>
            </a:pPr>
            <a:endParaRPr lang="en-US" sz="1800" i="1" dirty="0"/>
          </a:p>
          <a:p>
            <a:pPr algn="l" rtl="0">
              <a:defRPr/>
            </a:pPr>
            <a:r>
              <a:rPr lang="en-US" sz="2400" dirty="0" err="1"/>
              <a:t>Tüketiciler</a:t>
            </a:r>
            <a:r>
              <a:rPr lang="en-US" sz="2400" dirty="0"/>
              <a:t> </a:t>
            </a:r>
            <a:r>
              <a:rPr lang="en-US" sz="2400" dirty="0" err="1"/>
              <a:t>maksimum</a:t>
            </a:r>
            <a:r>
              <a:rPr lang="en-US" sz="2400" dirty="0"/>
              <a:t> 15 </a:t>
            </a:r>
            <a:r>
              <a:rPr lang="en-US" sz="2400" dirty="0" err="1"/>
              <a:t>kg’a</a:t>
            </a:r>
            <a:r>
              <a:rPr lang="en-US" sz="2400" dirty="0"/>
              <a:t> </a:t>
            </a:r>
            <a:r>
              <a:rPr lang="en-US" sz="2400" dirty="0" err="1"/>
              <a:t>karşılık</a:t>
            </a:r>
            <a:r>
              <a:rPr lang="en-US" sz="2400" dirty="0"/>
              <a:t> </a:t>
            </a:r>
            <a:r>
              <a:rPr lang="en-US" sz="2400" dirty="0" err="1"/>
              <a:t>gelen</a:t>
            </a:r>
            <a:r>
              <a:rPr lang="en-US" sz="2400" dirty="0"/>
              <a:t> </a:t>
            </a:r>
            <a:r>
              <a:rPr lang="en-US" sz="2400" dirty="0" err="1"/>
              <a:t>ambalaj</a:t>
            </a:r>
            <a:r>
              <a:rPr lang="en-US" sz="2400" dirty="0"/>
              <a:t> </a:t>
            </a:r>
            <a:r>
              <a:rPr lang="en-US" sz="2400" dirty="0" err="1"/>
              <a:t>iadesini</a:t>
            </a:r>
            <a:r>
              <a:rPr lang="en-US" sz="2400" dirty="0"/>
              <a:t> </a:t>
            </a:r>
            <a:r>
              <a:rPr lang="en-US" sz="2400" dirty="0" err="1"/>
              <a:t>torbalarla</a:t>
            </a:r>
            <a:r>
              <a:rPr lang="en-US" sz="2400" dirty="0"/>
              <a:t> </a:t>
            </a:r>
            <a:r>
              <a:rPr lang="en-US" sz="2400" dirty="0" err="1"/>
              <a:t>getiriyor</a:t>
            </a:r>
            <a:endParaRPr lang="en-US" sz="18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10 </a:t>
            </a:r>
            <a:r>
              <a:rPr lang="en-US" sz="2400" dirty="0" err="1"/>
              <a:t>gün</a:t>
            </a:r>
            <a:r>
              <a:rPr lang="en-US" sz="2400" dirty="0"/>
              <a:t> </a:t>
            </a:r>
            <a:r>
              <a:rPr lang="en-US" sz="2400" dirty="0" err="1"/>
              <a:t>içinde</a:t>
            </a:r>
            <a:r>
              <a:rPr lang="en-US" sz="2400" dirty="0"/>
              <a:t> </a:t>
            </a:r>
            <a:r>
              <a:rPr lang="en-US" sz="2400" dirty="0" err="1"/>
              <a:t>iade</a:t>
            </a:r>
            <a:r>
              <a:rPr lang="en-US" sz="2400" dirty="0"/>
              <a:t> </a:t>
            </a:r>
            <a:r>
              <a:rPr lang="en-US" sz="2400" dirty="0" err="1"/>
              <a:t>eden</a:t>
            </a:r>
            <a:r>
              <a:rPr lang="en-US" sz="2400" dirty="0"/>
              <a:t> </a:t>
            </a:r>
            <a:r>
              <a:rPr lang="en-US" sz="2400" dirty="0" err="1"/>
              <a:t>kişinin</a:t>
            </a:r>
            <a:r>
              <a:rPr lang="en-US" sz="2400" dirty="0"/>
              <a:t> </a:t>
            </a:r>
            <a:r>
              <a:rPr lang="en-US" sz="2400" dirty="0" err="1"/>
              <a:t>banka</a:t>
            </a:r>
            <a:r>
              <a:rPr lang="en-US" sz="2400" dirty="0"/>
              <a:t> </a:t>
            </a:r>
            <a:r>
              <a:rPr lang="en-US" sz="2400" dirty="0" err="1"/>
              <a:t>hesabına</a:t>
            </a:r>
            <a:r>
              <a:rPr lang="en-US" sz="2400" dirty="0"/>
              <a:t> </a:t>
            </a:r>
            <a:r>
              <a:rPr lang="en-US" sz="2400" dirty="0" err="1"/>
              <a:t>yatıyor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4098" name="Picture 2" descr="Flag of Denmark - Wikipedia">
            <a:extLst>
              <a:ext uri="{FF2B5EF4-FFF2-40B4-BE49-F238E27FC236}">
                <a16:creationId xmlns:a16="http://schemas.microsoft.com/office/drawing/2014/main" xmlns="" id="{5A17CCE0-5876-4377-B81C-B491C686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874" y="360803"/>
            <a:ext cx="980423" cy="74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xmlns="" id="{171F4C24-5051-4BD5-B70A-3313EEAEF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501" y="1253034"/>
            <a:ext cx="3969773" cy="223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854DA2A5-3674-4576-AC80-3DA5A026DD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20" b="13734"/>
          <a:stretch/>
        </p:blipFill>
        <p:spPr>
          <a:xfrm>
            <a:off x="7170374" y="3509559"/>
            <a:ext cx="2810906" cy="331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499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9819-BC76-4A97-AF9F-E0F8851C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9B7E"/>
                </a:solidFill>
              </a:rPr>
              <a:t>RVM Systems </a:t>
            </a:r>
            <a:r>
              <a:rPr lang="en-US" sz="3200" b="1" dirty="0" err="1">
                <a:solidFill>
                  <a:srgbClr val="009B7E"/>
                </a:solidFill>
              </a:rPr>
              <a:t>Türkiye</a:t>
            </a:r>
            <a:r>
              <a:rPr lang="en-US" sz="3200" b="1" dirty="0">
                <a:solidFill>
                  <a:srgbClr val="009B7E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8F6E368-9C4F-4DEC-A06A-BECE0B3D1A0D}"/>
              </a:ext>
            </a:extLst>
          </p:cNvPr>
          <p:cNvGrpSpPr/>
          <p:nvPr/>
        </p:nvGrpSpPr>
        <p:grpSpPr>
          <a:xfrm>
            <a:off x="3192137" y="4205550"/>
            <a:ext cx="5807726" cy="2652450"/>
            <a:chOff x="622300" y="1388125"/>
            <a:chExt cx="7100525" cy="33916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253BC49-8A8F-4CFF-AD09-F7940B2AF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42" t="1446" r="17351" b="65622"/>
            <a:stretch/>
          </p:blipFill>
          <p:spPr>
            <a:xfrm>
              <a:off x="622301" y="1388125"/>
              <a:ext cx="7100524" cy="1977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E1CE8E3-22D5-4D83-BB68-F2910A9AF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265" t="57671" r="17229" b="18875"/>
            <a:stretch/>
          </p:blipFill>
          <p:spPr>
            <a:xfrm>
              <a:off x="622300" y="3371238"/>
              <a:ext cx="7100525" cy="1408528"/>
            </a:xfrm>
            <a:prstGeom prst="rect">
              <a:avLst/>
            </a:prstGeom>
          </p:spPr>
        </p:pic>
      </p:grpSp>
      <p:sp>
        <p:nvSpPr>
          <p:cNvPr id="9" name="Undertittel 1">
            <a:extLst>
              <a:ext uri="{FF2B5EF4-FFF2-40B4-BE49-F238E27FC236}">
                <a16:creationId xmlns:a16="http://schemas.microsoft.com/office/drawing/2014/main" xmlns="" id="{AEA0B5C3-2CF7-410E-B6D3-D0D4DE9B7176}"/>
              </a:ext>
            </a:extLst>
          </p:cNvPr>
          <p:cNvSpPr txBox="1">
            <a:spLocks/>
          </p:cNvSpPr>
          <p:nvPr/>
        </p:nvSpPr>
        <p:spPr>
          <a:xfrm>
            <a:off x="2607172" y="1655146"/>
            <a:ext cx="7451228" cy="2905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dirty="0" err="1">
                <a:solidFill>
                  <a:srgbClr val="009B7E"/>
                </a:solidFill>
              </a:rPr>
              <a:t>Türkiye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  <a:r>
              <a:rPr lang="en-US" sz="2400" dirty="0" err="1">
                <a:solidFill>
                  <a:srgbClr val="009B7E"/>
                </a:solidFill>
              </a:rPr>
              <a:t>Depozito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  <a:r>
              <a:rPr lang="en-US" sz="2400" dirty="0" err="1">
                <a:solidFill>
                  <a:srgbClr val="009B7E"/>
                </a:solidFill>
              </a:rPr>
              <a:t>İade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  <a:r>
              <a:rPr lang="en-US" sz="2400" dirty="0" err="1">
                <a:solidFill>
                  <a:srgbClr val="009B7E"/>
                </a:solidFill>
              </a:rPr>
              <a:t>Sistemi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  <a:r>
              <a:rPr lang="en-US" sz="2400" dirty="0" err="1">
                <a:solidFill>
                  <a:srgbClr val="009B7E"/>
                </a:solidFill>
              </a:rPr>
              <a:t>için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  <a:r>
              <a:rPr lang="en-US" sz="2400" dirty="0" err="1"/>
              <a:t>mevcut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iyi</a:t>
            </a:r>
            <a:r>
              <a:rPr lang="en-US" sz="2400" dirty="0"/>
              <a:t> </a:t>
            </a:r>
            <a:r>
              <a:rPr lang="en-US" sz="2400" dirty="0" err="1"/>
              <a:t>teknolojileri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Türkiye’de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üretiyoruz</a:t>
            </a:r>
            <a:r>
              <a:rPr lang="en-US" sz="2400" dirty="0"/>
              <a:t>. </a:t>
            </a:r>
          </a:p>
          <a:p>
            <a:pPr marL="0" indent="0" algn="ctr">
              <a:buNone/>
              <a:defRPr/>
            </a:pPr>
            <a:endParaRPr lang="en-US" sz="2400" dirty="0"/>
          </a:p>
          <a:p>
            <a:pPr marL="0" indent="0" algn="ctr">
              <a:buNone/>
              <a:defRPr/>
            </a:pPr>
            <a:r>
              <a:rPr lang="en-US" sz="2400" dirty="0" err="1"/>
              <a:t>Sürdürülebilir</a:t>
            </a:r>
            <a:r>
              <a:rPr lang="en-US" sz="2400" dirty="0"/>
              <a:t> </a:t>
            </a:r>
            <a:r>
              <a:rPr lang="en-US" sz="2400" dirty="0" err="1"/>
              <a:t>hammadde</a:t>
            </a:r>
            <a:r>
              <a:rPr lang="en-US" sz="2400" dirty="0"/>
              <a:t> </a:t>
            </a:r>
            <a:r>
              <a:rPr lang="en-US" sz="2400" dirty="0" err="1"/>
              <a:t>tedarik</a:t>
            </a:r>
            <a:r>
              <a:rPr lang="en-US" sz="2400" dirty="0"/>
              <a:t> </a:t>
            </a:r>
            <a:r>
              <a:rPr lang="en-US" sz="2400" dirty="0" err="1"/>
              <a:t>süreçlerine</a:t>
            </a:r>
            <a:r>
              <a:rPr lang="en-US" sz="2400" dirty="0"/>
              <a:t> </a:t>
            </a:r>
            <a:r>
              <a:rPr lang="en-US" sz="2400" dirty="0" err="1"/>
              <a:t>otomatlarımız</a:t>
            </a:r>
            <a:r>
              <a:rPr lang="en-US" sz="2400" dirty="0"/>
              <a:t> ve </a:t>
            </a:r>
            <a:r>
              <a:rPr lang="en-US" sz="2400" dirty="0" err="1"/>
              <a:t>sayma</a:t>
            </a:r>
            <a:r>
              <a:rPr lang="en-US" sz="2400" dirty="0"/>
              <a:t> </a:t>
            </a:r>
            <a:r>
              <a:rPr lang="en-US" sz="2400" dirty="0" err="1"/>
              <a:t>ünitelerimiz</a:t>
            </a:r>
            <a:r>
              <a:rPr lang="en-US" sz="2400" dirty="0"/>
              <a:t> </a:t>
            </a:r>
            <a:r>
              <a:rPr lang="en-US" sz="2400" dirty="0" err="1"/>
              <a:t>ile</a:t>
            </a:r>
            <a:r>
              <a:rPr lang="en-US" sz="2400" dirty="0"/>
              <a:t> </a:t>
            </a:r>
            <a:r>
              <a:rPr lang="en-US" sz="2400" dirty="0" err="1"/>
              <a:t>destek</a:t>
            </a:r>
            <a:r>
              <a:rPr lang="en-US" sz="2400" dirty="0"/>
              <a:t> </a:t>
            </a:r>
            <a:r>
              <a:rPr lang="en-US" sz="2400" dirty="0" err="1"/>
              <a:t>vermek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sabırsızlanıyoruz</a:t>
            </a:r>
            <a:r>
              <a:rPr lang="en-US" sz="2400" dirty="0"/>
              <a:t>!</a:t>
            </a:r>
          </a:p>
          <a:p>
            <a:pPr algn="ctr">
              <a:defRPr/>
            </a:pPr>
            <a:endParaRPr lang="en-US" sz="1600" dirty="0">
              <a:highlight>
                <a:srgbClr val="FFFF00"/>
              </a:highlight>
            </a:endParaRPr>
          </a:p>
          <a:p>
            <a:pPr algn="ctr">
              <a:defRPr/>
            </a:pP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14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B14EB-7707-4D4C-A84D-A5BD02E19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3815"/>
            <a:ext cx="9144000" cy="1013093"/>
          </a:xfrm>
        </p:spPr>
        <p:txBody>
          <a:bodyPr/>
          <a:lstStyle/>
          <a:p>
            <a:pPr algn="ctr"/>
            <a:r>
              <a:rPr lang="en-US" dirty="0" err="1"/>
              <a:t>Teşekkür</a:t>
            </a:r>
            <a:r>
              <a:rPr lang="en-US" dirty="0"/>
              <a:t> </a:t>
            </a:r>
            <a:r>
              <a:rPr lang="en-US" dirty="0" err="1"/>
              <a:t>ederiz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E6561C-3436-4EB0-B91B-DC70255C1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97500"/>
            <a:ext cx="9144000" cy="111547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bilgi@rvmsystems.com</a:t>
            </a:r>
          </a:p>
          <a:p>
            <a:pPr algn="ctr"/>
            <a:r>
              <a:rPr lang="en-US" dirty="0"/>
              <a:t>rvmsystems.com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E37D221-E9DB-441F-9852-1480392FC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72" y="505071"/>
            <a:ext cx="4220455" cy="156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9773FA-0029-4804-9EC9-CA4751FC7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1" t="26112" r="46250" b="27776"/>
          <a:stretch/>
        </p:blipFill>
        <p:spPr>
          <a:xfrm>
            <a:off x="5187074" y="3474292"/>
            <a:ext cx="1817849" cy="17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 err="1">
                <a:cs typeface="Arial" panose="020B0604020202020204" pitchFamily="34" charset="0"/>
              </a:rPr>
              <a:t>Depozito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İade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Sistemi’nde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Amaç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25625"/>
            <a:ext cx="10652125" cy="4540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29980"/>
                </a:solidFill>
              </a:rPr>
              <a:t>Geri </a:t>
            </a:r>
            <a:r>
              <a:rPr lang="en-US" dirty="0" err="1">
                <a:solidFill>
                  <a:srgbClr val="029980"/>
                </a:solidFill>
              </a:rPr>
              <a:t>dönüştürülebilir</a:t>
            </a:r>
            <a:r>
              <a:rPr lang="en-US" dirty="0">
                <a:solidFill>
                  <a:srgbClr val="029980"/>
                </a:solidFill>
              </a:rPr>
              <a:t> </a:t>
            </a:r>
            <a:r>
              <a:rPr lang="en-US" dirty="0" err="1">
                <a:solidFill>
                  <a:srgbClr val="029980"/>
                </a:solidFill>
              </a:rPr>
              <a:t>içecek</a:t>
            </a:r>
            <a:r>
              <a:rPr lang="en-US" dirty="0">
                <a:solidFill>
                  <a:srgbClr val="029980"/>
                </a:solidFill>
              </a:rPr>
              <a:t> </a:t>
            </a:r>
            <a:r>
              <a:rPr lang="en-US" dirty="0" err="1">
                <a:solidFill>
                  <a:srgbClr val="029980"/>
                </a:solidFill>
              </a:rPr>
              <a:t>ambalajlarını</a:t>
            </a:r>
            <a:r>
              <a:rPr lang="en-US" dirty="0">
                <a:solidFill>
                  <a:srgbClr val="029980"/>
                </a:solidFill>
              </a:rPr>
              <a:t>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29980"/>
                </a:solidFill>
              </a:rPr>
              <a:t>	</a:t>
            </a:r>
            <a:r>
              <a:rPr lang="en-US" b="1" dirty="0" err="1">
                <a:solidFill>
                  <a:srgbClr val="029980"/>
                </a:solidFill>
              </a:rPr>
              <a:t>temiz</a:t>
            </a:r>
            <a:r>
              <a:rPr lang="en-US" b="1" dirty="0">
                <a:solidFill>
                  <a:srgbClr val="029980"/>
                </a:solidFill>
              </a:rPr>
              <a:t> ve </a:t>
            </a:r>
            <a:r>
              <a:rPr lang="en-US" b="1" dirty="0" err="1">
                <a:solidFill>
                  <a:srgbClr val="029980"/>
                </a:solidFill>
              </a:rPr>
              <a:t>en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iyi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kondisyonda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dirty="0" err="1">
                <a:solidFill>
                  <a:srgbClr val="029980"/>
                </a:solidFill>
              </a:rPr>
              <a:t>toplanmak</a:t>
            </a:r>
            <a:r>
              <a:rPr lang="en-US" dirty="0">
                <a:solidFill>
                  <a:srgbClr val="029980"/>
                </a:solidFill>
              </a:rPr>
              <a:t>,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29980"/>
                </a:solidFill>
              </a:rPr>
              <a:t>	</a:t>
            </a:r>
            <a:r>
              <a:rPr lang="en-US" b="1" dirty="0" err="1">
                <a:solidFill>
                  <a:srgbClr val="029980"/>
                </a:solidFill>
              </a:rPr>
              <a:t>kapalı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döngü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ileri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dönüşüme</a:t>
            </a:r>
            <a:r>
              <a:rPr lang="en-US" dirty="0">
                <a:solidFill>
                  <a:srgbClr val="029980"/>
                </a:solidFill>
              </a:rPr>
              <a:t> </a:t>
            </a:r>
            <a:r>
              <a:rPr lang="en-US" dirty="0" err="1">
                <a:solidFill>
                  <a:srgbClr val="029980"/>
                </a:solidFill>
              </a:rPr>
              <a:t>imkan</a:t>
            </a:r>
            <a:r>
              <a:rPr lang="en-US" dirty="0">
                <a:solidFill>
                  <a:srgbClr val="029980"/>
                </a:solidFill>
              </a:rPr>
              <a:t> </a:t>
            </a:r>
            <a:r>
              <a:rPr lang="en-US" dirty="0" err="1">
                <a:solidFill>
                  <a:srgbClr val="029980"/>
                </a:solidFill>
              </a:rPr>
              <a:t>vermek</a:t>
            </a:r>
            <a:r>
              <a:rPr lang="en-US" dirty="0">
                <a:solidFill>
                  <a:srgbClr val="029980"/>
                </a:solidFill>
              </a:rPr>
              <a:t>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>
                <a:solidFill>
                  <a:srgbClr val="029980"/>
                </a:solidFill>
              </a:rPr>
              <a:t>Tüketici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katılımını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b="1" dirty="0" err="1">
                <a:solidFill>
                  <a:srgbClr val="029980"/>
                </a:solidFill>
              </a:rPr>
              <a:t>sağlayarak</a:t>
            </a:r>
            <a:r>
              <a:rPr lang="en-US" b="1" dirty="0">
                <a:solidFill>
                  <a:srgbClr val="029980"/>
                </a:solidFill>
              </a:rPr>
              <a:t> </a:t>
            </a:r>
            <a:r>
              <a:rPr lang="en-US" dirty="0" err="1"/>
              <a:t>toplama</a:t>
            </a:r>
            <a:r>
              <a:rPr lang="en-US" dirty="0"/>
              <a:t> </a:t>
            </a:r>
            <a:r>
              <a:rPr lang="en-US" dirty="0" err="1"/>
              <a:t>oranlarını</a:t>
            </a:r>
            <a:r>
              <a:rPr lang="en-US" dirty="0"/>
              <a:t> </a:t>
            </a:r>
            <a:r>
              <a:rPr lang="en-US" dirty="0" err="1"/>
              <a:t>yükseltmek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>
                <a:solidFill>
                  <a:srgbClr val="009B7E"/>
                </a:solidFill>
              </a:rPr>
              <a:t>Ambalajı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depozito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bedeli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karşılığında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esir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almak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dirty="0"/>
              <a:t>ve </a:t>
            </a:r>
            <a:r>
              <a:rPr lang="en-US" dirty="0" err="1"/>
              <a:t>ambalaj</a:t>
            </a:r>
            <a:r>
              <a:rPr lang="en-US" dirty="0"/>
              <a:t> </a:t>
            </a:r>
            <a:r>
              <a:rPr lang="en-US" dirty="0" err="1"/>
              <a:t>döngüsü</a:t>
            </a:r>
            <a:r>
              <a:rPr lang="en-US" dirty="0"/>
              <a:t> </a:t>
            </a:r>
            <a:r>
              <a:rPr lang="en-US" dirty="0" err="1"/>
              <a:t>tamamlanıncaya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depozito</a:t>
            </a:r>
            <a:r>
              <a:rPr lang="en-US" dirty="0"/>
              <a:t> </a:t>
            </a:r>
            <a:r>
              <a:rPr lang="en-US" dirty="0" err="1"/>
              <a:t>bedelini</a:t>
            </a:r>
            <a:r>
              <a:rPr lang="en-US" dirty="0"/>
              <a:t> </a:t>
            </a:r>
            <a:r>
              <a:rPr lang="en-US" dirty="0" err="1"/>
              <a:t>saklı</a:t>
            </a:r>
            <a:r>
              <a:rPr lang="en-US" dirty="0"/>
              <a:t> </a:t>
            </a:r>
            <a:r>
              <a:rPr lang="en-US" dirty="0" err="1"/>
              <a:t>tutmak</a:t>
            </a:r>
            <a:r>
              <a:rPr lang="en-US" dirty="0"/>
              <a:t>..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5454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 err="1">
                <a:cs typeface="Arial" panose="020B0604020202020204" pitchFamily="34" charset="0"/>
              </a:rPr>
              <a:t>Depozito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Sistemleri</a:t>
            </a:r>
            <a:r>
              <a:rPr lang="en-US" sz="3600" dirty="0">
                <a:cs typeface="Arial" panose="020B0604020202020204" pitchFamily="34" charset="0"/>
              </a:rPr>
              <a:t> ve </a:t>
            </a:r>
            <a:r>
              <a:rPr lang="en-US" sz="3600" dirty="0" err="1">
                <a:cs typeface="Arial" panose="020B0604020202020204" pitchFamily="34" charset="0"/>
              </a:rPr>
              <a:t>Teknoloji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25625"/>
            <a:ext cx="10652125" cy="4540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Depozito</a:t>
            </a:r>
            <a:r>
              <a:rPr lang="en-US" dirty="0"/>
              <a:t> </a:t>
            </a:r>
            <a:r>
              <a:rPr lang="en-US" dirty="0" err="1"/>
              <a:t>iade</a:t>
            </a:r>
            <a:r>
              <a:rPr lang="en-US" dirty="0"/>
              <a:t> </a:t>
            </a:r>
            <a:r>
              <a:rPr lang="en-US" dirty="0" err="1"/>
              <a:t>sistemlerinde</a:t>
            </a:r>
            <a:r>
              <a:rPr lang="en-US" dirty="0"/>
              <a:t> </a:t>
            </a:r>
            <a:r>
              <a:rPr lang="en-US" dirty="0" err="1"/>
              <a:t>teknoloji</a:t>
            </a:r>
            <a:r>
              <a:rPr lang="en-US" dirty="0"/>
              <a:t> 4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unsuru</a:t>
            </a:r>
            <a:r>
              <a:rPr lang="en-US" dirty="0"/>
              <a:t> </a:t>
            </a:r>
            <a:r>
              <a:rPr lang="en-US" dirty="0" err="1"/>
              <a:t>korumak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araçtır</a:t>
            </a:r>
            <a:r>
              <a:rPr lang="en-US" dirty="0"/>
              <a:t>:</a:t>
            </a:r>
          </a:p>
          <a:p>
            <a:pPr lvl="2"/>
            <a:r>
              <a:rPr lang="en-US" sz="2800" b="1" dirty="0" err="1">
                <a:solidFill>
                  <a:srgbClr val="009B7E"/>
                </a:solidFill>
              </a:rPr>
              <a:t>Güvenlik</a:t>
            </a:r>
            <a:endParaRPr lang="en-US" sz="2800" b="1" dirty="0">
              <a:solidFill>
                <a:srgbClr val="009B7E"/>
              </a:solidFill>
            </a:endParaRPr>
          </a:p>
          <a:p>
            <a:pPr lvl="2"/>
            <a:r>
              <a:rPr lang="en-US" sz="2800" b="1" dirty="0" err="1">
                <a:solidFill>
                  <a:srgbClr val="009B7E"/>
                </a:solidFill>
              </a:rPr>
              <a:t>Takip</a:t>
            </a:r>
            <a:endParaRPr lang="en-US" sz="2800" b="1" dirty="0">
              <a:solidFill>
                <a:srgbClr val="009B7E"/>
              </a:solidFill>
            </a:endParaRPr>
          </a:p>
          <a:p>
            <a:pPr lvl="2"/>
            <a:r>
              <a:rPr lang="en-US" sz="2800" b="1" dirty="0" err="1">
                <a:solidFill>
                  <a:srgbClr val="009B7E"/>
                </a:solidFill>
              </a:rPr>
              <a:t>Mahsuplaşma</a:t>
            </a:r>
            <a:r>
              <a:rPr lang="en-US" sz="2800" b="1" dirty="0">
                <a:solidFill>
                  <a:srgbClr val="009B7E"/>
                </a:solidFill>
              </a:rPr>
              <a:t> </a:t>
            </a:r>
          </a:p>
          <a:p>
            <a:pPr lvl="2"/>
            <a:r>
              <a:rPr lang="en-US" sz="2800" b="1" dirty="0" err="1">
                <a:solidFill>
                  <a:srgbClr val="009B7E"/>
                </a:solidFill>
              </a:rPr>
              <a:t>Verimlilik</a:t>
            </a:r>
            <a:endParaRPr lang="en-US" sz="2800" b="1" dirty="0">
              <a:solidFill>
                <a:srgbClr val="009B7E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341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>
                <a:cs typeface="Arial" panose="020B0604020202020204" pitchFamily="34" charset="0"/>
              </a:rPr>
              <a:t>DİS </a:t>
            </a:r>
            <a:r>
              <a:rPr lang="en-US" sz="3600" dirty="0" err="1">
                <a:cs typeface="Arial" panose="020B0604020202020204" pitchFamily="34" charset="0"/>
              </a:rPr>
              <a:t>Teknolojisi</a:t>
            </a:r>
            <a:r>
              <a:rPr lang="en-US" sz="3600" dirty="0">
                <a:cs typeface="Arial" panose="020B0604020202020204" pitchFamily="34" charset="0"/>
              </a:rPr>
              <a:t> - </a:t>
            </a:r>
            <a:r>
              <a:rPr lang="en-US" sz="3600" dirty="0" err="1">
                <a:cs typeface="Arial" panose="020B0604020202020204" pitchFamily="34" charset="0"/>
              </a:rPr>
              <a:t>Güvenlik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25625"/>
            <a:ext cx="10652125" cy="4540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Referans</a:t>
            </a:r>
            <a:r>
              <a:rPr lang="en-US" dirty="0"/>
              <a:t> </a:t>
            </a:r>
            <a:r>
              <a:rPr lang="en-US" dirty="0" err="1"/>
              <a:t>kabul</a:t>
            </a:r>
            <a:r>
              <a:rPr lang="en-US" dirty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veri</a:t>
            </a:r>
            <a:r>
              <a:rPr lang="en-US" dirty="0"/>
              <a:t> </a:t>
            </a:r>
            <a:r>
              <a:rPr lang="en-US" dirty="0" err="1"/>
              <a:t>tabanı</a:t>
            </a:r>
            <a:r>
              <a:rPr lang="en-US" dirty="0"/>
              <a:t> </a:t>
            </a:r>
            <a:r>
              <a:rPr lang="en-US" dirty="0" err="1"/>
              <a:t>oluşturulması</a:t>
            </a:r>
            <a:r>
              <a:rPr lang="en-US" dirty="0"/>
              <a:t> ve </a:t>
            </a:r>
            <a:r>
              <a:rPr lang="en-US" dirty="0" err="1"/>
              <a:t>veri</a:t>
            </a:r>
            <a:r>
              <a:rPr lang="en-US" dirty="0"/>
              <a:t> </a:t>
            </a:r>
            <a:r>
              <a:rPr lang="en-US" dirty="0" err="1"/>
              <a:t>tabanlı</a:t>
            </a:r>
            <a:r>
              <a:rPr lang="en-US" dirty="0"/>
              <a:t> </a:t>
            </a:r>
            <a:r>
              <a:rPr lang="en-US" dirty="0" err="1"/>
              <a:t>iadeye</a:t>
            </a:r>
            <a:r>
              <a:rPr lang="en-US" dirty="0"/>
              <a:t> </a:t>
            </a:r>
            <a:r>
              <a:rPr lang="en-US" dirty="0" err="1"/>
              <a:t>geçilmesi</a:t>
            </a:r>
            <a:endParaRPr lang="en-US" dirty="0"/>
          </a:p>
          <a:p>
            <a:pPr lvl="1"/>
            <a:r>
              <a:rPr lang="en-US" b="1" dirty="0">
                <a:solidFill>
                  <a:srgbClr val="009B7E"/>
                </a:solidFill>
              </a:rPr>
              <a:t>Veri </a:t>
            </a:r>
            <a:r>
              <a:rPr lang="en-US" b="1" dirty="0" err="1">
                <a:solidFill>
                  <a:srgbClr val="009B7E"/>
                </a:solidFill>
              </a:rPr>
              <a:t>tabanına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istinaden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tanımlama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teknolojisi</a:t>
            </a:r>
            <a:endParaRPr lang="en-US" b="1" dirty="0">
              <a:solidFill>
                <a:srgbClr val="009B7E"/>
              </a:solidFill>
            </a:endParaRPr>
          </a:p>
          <a:p>
            <a:pPr lvl="2"/>
            <a:r>
              <a:rPr lang="en-US" dirty="0" err="1">
                <a:solidFill>
                  <a:srgbClr val="009B7E"/>
                </a:solidFill>
              </a:rPr>
              <a:t>Barkod</a:t>
            </a:r>
            <a:r>
              <a:rPr lang="en-US" dirty="0">
                <a:solidFill>
                  <a:srgbClr val="009B7E"/>
                </a:solidFill>
              </a:rPr>
              <a:t>/QR </a:t>
            </a:r>
            <a:r>
              <a:rPr lang="en-US" dirty="0" err="1">
                <a:solidFill>
                  <a:srgbClr val="009B7E"/>
                </a:solidFill>
              </a:rPr>
              <a:t>kod</a:t>
            </a:r>
            <a:r>
              <a:rPr lang="en-US" dirty="0">
                <a:solidFill>
                  <a:srgbClr val="009B7E"/>
                </a:solidFill>
              </a:rPr>
              <a:t>/Özel </a:t>
            </a:r>
            <a:r>
              <a:rPr lang="en-US" dirty="0" err="1">
                <a:solidFill>
                  <a:srgbClr val="009B7E"/>
                </a:solidFill>
              </a:rPr>
              <a:t>Mürekkep</a:t>
            </a:r>
            <a:endParaRPr lang="en-US" dirty="0">
              <a:solidFill>
                <a:srgbClr val="009B7E"/>
              </a:solidFill>
            </a:endParaRPr>
          </a:p>
          <a:p>
            <a:pPr lvl="1"/>
            <a:r>
              <a:rPr lang="en-US" b="1" dirty="0" err="1">
                <a:solidFill>
                  <a:srgbClr val="009B7E"/>
                </a:solidFill>
              </a:rPr>
              <a:t>Ağırlık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ölçümü</a:t>
            </a:r>
            <a:endParaRPr lang="en-US" b="1" dirty="0">
              <a:solidFill>
                <a:srgbClr val="009B7E"/>
              </a:solidFill>
            </a:endParaRPr>
          </a:p>
          <a:p>
            <a:pPr lvl="1"/>
            <a:r>
              <a:rPr lang="en-US" b="1" dirty="0" err="1">
                <a:solidFill>
                  <a:srgbClr val="009B7E"/>
                </a:solidFill>
              </a:rPr>
              <a:t>Görüntü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işleme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ile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şekil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tanımlama</a:t>
            </a:r>
            <a:endParaRPr lang="en-US" b="1" dirty="0">
              <a:solidFill>
                <a:srgbClr val="009B7E"/>
              </a:solidFill>
            </a:endParaRPr>
          </a:p>
          <a:p>
            <a:pPr lvl="1"/>
            <a:r>
              <a:rPr lang="en-US" b="1" dirty="0" err="1">
                <a:solidFill>
                  <a:srgbClr val="009B7E"/>
                </a:solidFill>
              </a:rPr>
              <a:t>Malzeme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sensörleri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ile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materyal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tanımlama</a:t>
            </a:r>
            <a:endParaRPr lang="en-US" b="1" dirty="0">
              <a:solidFill>
                <a:srgbClr val="009B7E"/>
              </a:solidFill>
            </a:endParaRPr>
          </a:p>
          <a:p>
            <a:pPr lvl="1"/>
            <a:r>
              <a:rPr lang="en-US" b="1" dirty="0" err="1">
                <a:solidFill>
                  <a:srgbClr val="009B7E"/>
                </a:solidFill>
              </a:rPr>
              <a:t>Hacim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hesaplaması</a:t>
            </a:r>
            <a:r>
              <a:rPr lang="en-US" b="1" dirty="0">
                <a:solidFill>
                  <a:srgbClr val="009B7E"/>
                </a:solidFill>
              </a:rPr>
              <a:t> ve </a:t>
            </a:r>
            <a:r>
              <a:rPr lang="en-US" b="1" dirty="0" err="1">
                <a:solidFill>
                  <a:srgbClr val="009B7E"/>
                </a:solidFill>
              </a:rPr>
              <a:t>kontrol</a:t>
            </a:r>
            <a:endParaRPr lang="en-US" b="1" dirty="0">
              <a:solidFill>
                <a:srgbClr val="009B7E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848EA2"/>
              </a:solidFill>
            </a:endParaRPr>
          </a:p>
          <a:p>
            <a:pPr marL="0" indent="0">
              <a:buNone/>
            </a:pPr>
            <a:r>
              <a:rPr lang="en-US" dirty="0" err="1"/>
              <a:t>Tanımlama</a:t>
            </a:r>
            <a:r>
              <a:rPr lang="en-US" dirty="0"/>
              <a:t> </a:t>
            </a:r>
            <a:r>
              <a:rPr lang="en-US" dirty="0" err="1"/>
              <a:t>teknolojisine</a:t>
            </a:r>
            <a:r>
              <a:rPr lang="en-US" dirty="0"/>
              <a:t> </a:t>
            </a:r>
            <a:r>
              <a:rPr lang="en-US" dirty="0" err="1"/>
              <a:t>istinaden</a:t>
            </a:r>
            <a:r>
              <a:rPr lang="en-US" dirty="0"/>
              <a:t> </a:t>
            </a:r>
            <a:r>
              <a:rPr lang="en-US" dirty="0" err="1"/>
              <a:t>depozito</a:t>
            </a:r>
            <a:r>
              <a:rPr lang="en-US" dirty="0"/>
              <a:t> </a:t>
            </a:r>
            <a:r>
              <a:rPr lang="en-US" dirty="0" err="1"/>
              <a:t>bedeli</a:t>
            </a:r>
            <a:r>
              <a:rPr lang="en-US" dirty="0"/>
              <a:t> </a:t>
            </a:r>
            <a:r>
              <a:rPr lang="en-US" dirty="0" err="1"/>
              <a:t>iadesi</a:t>
            </a:r>
            <a:endParaRPr lang="en-US" dirty="0"/>
          </a:p>
          <a:p>
            <a:pPr marL="457200" lvl="1" indent="0">
              <a:buNone/>
            </a:pPr>
            <a:endParaRPr lang="en-US" b="1" dirty="0">
              <a:solidFill>
                <a:srgbClr val="848EA2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848EA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7042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>
                <a:cs typeface="Arial" panose="020B0604020202020204" pitchFamily="34" charset="0"/>
              </a:rPr>
              <a:t>DİS </a:t>
            </a:r>
            <a:r>
              <a:rPr lang="en-US" sz="3600" dirty="0" err="1">
                <a:cs typeface="Arial" panose="020B0604020202020204" pitchFamily="34" charset="0"/>
              </a:rPr>
              <a:t>Teknolojisi</a:t>
            </a:r>
            <a:r>
              <a:rPr lang="en-US" sz="3600" dirty="0">
                <a:cs typeface="Arial" panose="020B0604020202020204" pitchFamily="34" charset="0"/>
              </a:rPr>
              <a:t> - </a:t>
            </a:r>
            <a:r>
              <a:rPr lang="en-US" sz="3600" dirty="0" err="1">
                <a:cs typeface="Arial" panose="020B0604020202020204" pitchFamily="34" charset="0"/>
              </a:rPr>
              <a:t>Takip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25625"/>
            <a:ext cx="10652125" cy="4540234"/>
          </a:xfrm>
        </p:spPr>
        <p:txBody>
          <a:bodyPr>
            <a:normAutofit/>
          </a:bodyPr>
          <a:lstStyle/>
          <a:p>
            <a:r>
              <a:rPr lang="en-US" sz="2400" dirty="0" err="1"/>
              <a:t>Piyasaya</a:t>
            </a:r>
            <a:r>
              <a:rPr lang="en-US" sz="2400" dirty="0"/>
              <a:t> </a:t>
            </a:r>
            <a:r>
              <a:rPr lang="en-US" sz="2400" dirty="0" err="1"/>
              <a:t>sürülen</a:t>
            </a:r>
            <a:r>
              <a:rPr lang="en-US" sz="2400" dirty="0"/>
              <a:t> ve </a:t>
            </a:r>
            <a:r>
              <a:rPr lang="en-US" sz="2400" dirty="0" err="1"/>
              <a:t>toplanan</a:t>
            </a:r>
            <a:r>
              <a:rPr lang="en-US" sz="2400" dirty="0"/>
              <a:t> </a:t>
            </a:r>
            <a:r>
              <a:rPr lang="en-US" sz="2400" dirty="0" err="1"/>
              <a:t>ambalaj</a:t>
            </a:r>
            <a:r>
              <a:rPr lang="en-US" sz="2400" dirty="0"/>
              <a:t> </a:t>
            </a:r>
            <a:r>
              <a:rPr lang="en-US" sz="2400" dirty="0" err="1"/>
              <a:t>takibi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İade</a:t>
            </a:r>
            <a:r>
              <a:rPr lang="en-US" sz="2400" dirty="0"/>
              <a:t> </a:t>
            </a:r>
            <a:r>
              <a:rPr lang="en-US" sz="2400" dirty="0" err="1"/>
              <a:t>noktası</a:t>
            </a:r>
            <a:r>
              <a:rPr lang="en-US" sz="2400" dirty="0"/>
              <a:t> </a:t>
            </a:r>
            <a:r>
              <a:rPr lang="en-US" sz="2400" dirty="0" err="1"/>
              <a:t>istatistikleri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Finansal</a:t>
            </a:r>
            <a:r>
              <a:rPr lang="en-US" sz="2400" dirty="0"/>
              <a:t> </a:t>
            </a:r>
            <a:r>
              <a:rPr lang="en-US" sz="2400" dirty="0" err="1"/>
              <a:t>döngü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Lojistik</a:t>
            </a:r>
            <a:r>
              <a:rPr lang="en-US" sz="2400" dirty="0"/>
              <a:t>, </a:t>
            </a:r>
            <a:r>
              <a:rPr lang="en-US" sz="2400" dirty="0" err="1"/>
              <a:t>doğrulama</a:t>
            </a:r>
            <a:r>
              <a:rPr lang="en-US" sz="2400" dirty="0"/>
              <a:t> ve </a:t>
            </a:r>
            <a:r>
              <a:rPr lang="en-US" sz="2400" dirty="0" err="1"/>
              <a:t>geri</a:t>
            </a:r>
            <a:r>
              <a:rPr lang="en-US" sz="2400" dirty="0"/>
              <a:t> </a:t>
            </a:r>
            <a:r>
              <a:rPr lang="en-US" sz="2400" dirty="0" err="1"/>
              <a:t>dönüşüm</a:t>
            </a:r>
            <a:r>
              <a:rPr lang="en-US" sz="2400" dirty="0"/>
              <a:t> </a:t>
            </a:r>
            <a:r>
              <a:rPr lang="en-US" sz="2400" dirty="0" err="1"/>
              <a:t>süreçleri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b="1" dirty="0" err="1">
                <a:solidFill>
                  <a:srgbClr val="009B7E"/>
                </a:solidFill>
              </a:rPr>
              <a:t>Tüm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unsurlardan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anlık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veri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takibi</a:t>
            </a:r>
            <a:r>
              <a:rPr lang="en-US" sz="2400" b="1" dirty="0">
                <a:solidFill>
                  <a:srgbClr val="009B7E"/>
                </a:solidFill>
              </a:rPr>
              <a:t> ve </a:t>
            </a:r>
            <a:r>
              <a:rPr lang="en-US" sz="2400" b="1" dirty="0" err="1">
                <a:solidFill>
                  <a:srgbClr val="009B7E"/>
                </a:solidFill>
              </a:rPr>
              <a:t>kontrolü</a:t>
            </a:r>
            <a:endParaRPr lang="en-US" sz="2400" b="1" dirty="0">
              <a:solidFill>
                <a:srgbClr val="009B7E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4767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>
                <a:cs typeface="Arial" panose="020B0604020202020204" pitchFamily="34" charset="0"/>
              </a:rPr>
              <a:t>DİS </a:t>
            </a:r>
            <a:r>
              <a:rPr lang="en-US" sz="3600" dirty="0" err="1">
                <a:cs typeface="Arial" panose="020B0604020202020204" pitchFamily="34" charset="0"/>
              </a:rPr>
              <a:t>Teknolojisi</a:t>
            </a:r>
            <a:r>
              <a:rPr lang="en-US" sz="3600" dirty="0">
                <a:cs typeface="Arial" panose="020B0604020202020204" pitchFamily="34" charset="0"/>
              </a:rPr>
              <a:t> - </a:t>
            </a:r>
            <a:r>
              <a:rPr lang="en-US" sz="3600" dirty="0" err="1">
                <a:cs typeface="Arial" panose="020B0604020202020204" pitchFamily="34" charset="0"/>
              </a:rPr>
              <a:t>Verimlilik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38325"/>
            <a:ext cx="10652125" cy="4540234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9B7E"/>
                </a:solidFill>
              </a:rPr>
              <a:t>Sistem</a:t>
            </a:r>
            <a:r>
              <a:rPr lang="en-US" dirty="0">
                <a:solidFill>
                  <a:srgbClr val="009B7E"/>
                </a:solidFill>
              </a:rPr>
              <a:t> </a:t>
            </a:r>
            <a:r>
              <a:rPr lang="en-US" dirty="0" err="1">
                <a:solidFill>
                  <a:srgbClr val="009B7E"/>
                </a:solidFill>
              </a:rPr>
              <a:t>verimliliği</a:t>
            </a:r>
            <a:r>
              <a:rPr lang="en-US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donanım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dirty="0">
                <a:solidFill>
                  <a:srgbClr val="009B7E"/>
                </a:solidFill>
              </a:rPr>
              <a:t>ve </a:t>
            </a:r>
            <a:r>
              <a:rPr lang="en-US" b="1" dirty="0" err="1">
                <a:solidFill>
                  <a:srgbClr val="009B7E"/>
                </a:solidFill>
              </a:rPr>
              <a:t>yazılım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dirty="0" err="1">
                <a:solidFill>
                  <a:srgbClr val="009B7E"/>
                </a:solidFill>
              </a:rPr>
              <a:t>unsurları</a:t>
            </a:r>
            <a:r>
              <a:rPr lang="en-US" dirty="0">
                <a:solidFill>
                  <a:srgbClr val="009B7E"/>
                </a:solidFill>
              </a:rPr>
              <a:t> </a:t>
            </a:r>
            <a:r>
              <a:rPr lang="en-US" dirty="0" err="1">
                <a:solidFill>
                  <a:srgbClr val="009B7E"/>
                </a:solidFill>
              </a:rPr>
              <a:t>ile</a:t>
            </a:r>
            <a:r>
              <a:rPr lang="en-US" dirty="0">
                <a:solidFill>
                  <a:srgbClr val="009B7E"/>
                </a:solidFill>
              </a:rPr>
              <a:t> </a:t>
            </a:r>
            <a:r>
              <a:rPr lang="en-US" dirty="0" err="1">
                <a:solidFill>
                  <a:srgbClr val="009B7E"/>
                </a:solidFill>
              </a:rPr>
              <a:t>sağlanır</a:t>
            </a:r>
            <a:r>
              <a:rPr lang="en-US" dirty="0">
                <a:solidFill>
                  <a:srgbClr val="009B7E"/>
                </a:solidFill>
              </a:rPr>
              <a:t>;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Anlık</a:t>
            </a:r>
            <a:r>
              <a:rPr lang="en-US" dirty="0"/>
              <a:t> </a:t>
            </a:r>
            <a:r>
              <a:rPr lang="en-US" dirty="0" err="1"/>
              <a:t>tanımlama</a:t>
            </a:r>
            <a:r>
              <a:rPr lang="en-US" dirty="0"/>
              <a:t> ve </a:t>
            </a:r>
            <a:r>
              <a:rPr lang="en-US" dirty="0" err="1"/>
              <a:t>doğrulama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Sıkıştırma</a:t>
            </a:r>
            <a:endParaRPr lang="en-US" dirty="0"/>
          </a:p>
          <a:p>
            <a:pPr lvl="2"/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maliyetini</a:t>
            </a:r>
            <a:r>
              <a:rPr lang="en-US" dirty="0"/>
              <a:t> </a:t>
            </a:r>
            <a:r>
              <a:rPr lang="en-US" dirty="0" err="1"/>
              <a:t>ortadan</a:t>
            </a:r>
            <a:r>
              <a:rPr lang="en-US" dirty="0"/>
              <a:t> </a:t>
            </a:r>
            <a:r>
              <a:rPr lang="en-US" dirty="0" err="1"/>
              <a:t>kaldırıyor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Ayırma</a:t>
            </a:r>
            <a:endParaRPr lang="en-US" dirty="0"/>
          </a:p>
          <a:p>
            <a:pPr lvl="2"/>
            <a:r>
              <a:rPr lang="en-US" dirty="0"/>
              <a:t>24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fraksiyonda</a:t>
            </a:r>
            <a:r>
              <a:rPr lang="en-US" dirty="0"/>
              <a:t> </a:t>
            </a:r>
            <a:r>
              <a:rPr lang="en-US" dirty="0" err="1"/>
              <a:t>ayırma</a:t>
            </a:r>
            <a:endParaRPr lang="en-US" dirty="0"/>
          </a:p>
          <a:p>
            <a:pPr lvl="2"/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işlem</a:t>
            </a:r>
            <a:r>
              <a:rPr lang="en-US" dirty="0"/>
              <a:t> </a:t>
            </a:r>
            <a:r>
              <a:rPr lang="en-US" dirty="0" err="1"/>
              <a:t>olmadan</a:t>
            </a:r>
            <a:r>
              <a:rPr lang="en-US" dirty="0"/>
              <a:t>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dönüşüm</a:t>
            </a:r>
            <a:r>
              <a:rPr lang="en-US" dirty="0"/>
              <a:t> </a:t>
            </a:r>
            <a:r>
              <a:rPr lang="en-US" dirty="0" err="1"/>
              <a:t>tesislerine</a:t>
            </a:r>
            <a:r>
              <a:rPr lang="en-US" dirty="0"/>
              <a:t> </a:t>
            </a:r>
            <a:r>
              <a:rPr lang="en-US" dirty="0" err="1"/>
              <a:t>hammadde</a:t>
            </a:r>
            <a:r>
              <a:rPr lang="en-US" dirty="0"/>
              <a:t> </a:t>
            </a:r>
            <a:r>
              <a:rPr lang="en-US" dirty="0" err="1"/>
              <a:t>girişini</a:t>
            </a:r>
            <a:r>
              <a:rPr lang="en-US" dirty="0"/>
              <a:t> </a:t>
            </a:r>
            <a:r>
              <a:rPr lang="en-US" dirty="0" err="1"/>
              <a:t>sağlar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, </a:t>
            </a:r>
            <a:r>
              <a:rPr lang="en-US" dirty="0" err="1"/>
              <a:t>düşük</a:t>
            </a:r>
            <a:r>
              <a:rPr lang="en-US" dirty="0"/>
              <a:t> </a:t>
            </a:r>
            <a:r>
              <a:rPr lang="en-US" dirty="0" err="1"/>
              <a:t>emisyonlu</a:t>
            </a:r>
            <a:r>
              <a:rPr lang="en-US" dirty="0"/>
              <a:t> ve </a:t>
            </a:r>
            <a:r>
              <a:rPr lang="en-US" dirty="0" err="1"/>
              <a:t>koordineli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lojistik</a:t>
            </a:r>
            <a:r>
              <a:rPr lang="en-US" dirty="0"/>
              <a:t> ve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dönüşüm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2082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>
                <a:cs typeface="Arial" panose="020B0604020202020204" pitchFamily="34" charset="0"/>
              </a:rPr>
              <a:t>DİS </a:t>
            </a:r>
            <a:r>
              <a:rPr lang="en-US" sz="3600" dirty="0" err="1">
                <a:cs typeface="Arial" panose="020B0604020202020204" pitchFamily="34" charset="0"/>
              </a:rPr>
              <a:t>Teknolojisi</a:t>
            </a:r>
            <a:r>
              <a:rPr lang="en-US" sz="3600" dirty="0">
                <a:cs typeface="Arial" panose="020B0604020202020204" pitchFamily="34" charset="0"/>
              </a:rPr>
              <a:t> -</a:t>
            </a:r>
            <a:r>
              <a:rPr lang="en-US" sz="3600" dirty="0" err="1">
                <a:cs typeface="Arial" panose="020B0604020202020204" pitchFamily="34" charset="0"/>
              </a:rPr>
              <a:t>Mahsuplaşma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25625"/>
            <a:ext cx="10652125" cy="45402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B7E"/>
                </a:solidFill>
              </a:rPr>
              <a:t> GEKAP </a:t>
            </a:r>
          </a:p>
          <a:p>
            <a:pPr marL="0" indent="0">
              <a:buNone/>
            </a:pPr>
            <a:endParaRPr lang="en-US" dirty="0">
              <a:solidFill>
                <a:srgbClr val="009B7E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Depozito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bedeli</a:t>
            </a:r>
            <a:endParaRPr lang="en-US" b="1" dirty="0">
              <a:solidFill>
                <a:srgbClr val="009B7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9B7E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Hizmet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Bedeli</a:t>
            </a:r>
            <a:endParaRPr lang="en-US" b="1" dirty="0">
              <a:solidFill>
                <a:srgbClr val="009B7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9B7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9B7E"/>
              </a:solidFill>
            </a:endParaRPr>
          </a:p>
        </p:txBody>
      </p:sp>
      <p:pic>
        <p:nvPicPr>
          <p:cNvPr id="1026" name="Picture 2" descr="TÜM KURUMLARDA, AYLIK MAHSUPLAŞMA YAPILMALIDIR">
            <a:extLst>
              <a:ext uri="{FF2B5EF4-FFF2-40B4-BE49-F238E27FC236}">
                <a16:creationId xmlns:a16="http://schemas.microsoft.com/office/drawing/2014/main" xmlns="" id="{6F13694D-2006-4C82-B790-3B5DB37F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000250"/>
            <a:ext cx="376237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29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>
                <a:cs typeface="Arial" panose="020B0604020202020204" pitchFamily="34" charset="0"/>
              </a:rPr>
              <a:t>DİS </a:t>
            </a:r>
            <a:r>
              <a:rPr lang="en-US" sz="3600" dirty="0" err="1">
                <a:cs typeface="Arial" panose="020B0604020202020204" pitchFamily="34" charset="0"/>
              </a:rPr>
              <a:t>Teknolojisi</a:t>
            </a:r>
            <a:r>
              <a:rPr lang="en-US" sz="3600" dirty="0">
                <a:cs typeface="Arial" panose="020B0604020202020204" pitchFamily="34" charset="0"/>
              </a:rPr>
              <a:t> –</a:t>
            </a:r>
            <a:r>
              <a:rPr lang="en-US" sz="3600" dirty="0" err="1">
                <a:cs typeface="Arial" panose="020B0604020202020204" pitchFamily="34" charset="0"/>
              </a:rPr>
              <a:t>Otomatik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Toplama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Sistemleri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6661AE7-B3E9-459A-A274-863B29A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618562"/>
            <a:ext cx="5005635" cy="3316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9B7E"/>
                </a:solidFill>
              </a:rPr>
              <a:t>Depozito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İade</a:t>
            </a:r>
            <a:r>
              <a:rPr lang="en-US" b="1" dirty="0">
                <a:solidFill>
                  <a:srgbClr val="009B7E"/>
                </a:solidFill>
              </a:rPr>
              <a:t> </a:t>
            </a:r>
            <a:r>
              <a:rPr lang="en-US" b="1" dirty="0" err="1">
                <a:solidFill>
                  <a:srgbClr val="009B7E"/>
                </a:solidFill>
              </a:rPr>
              <a:t>Makinesi</a:t>
            </a:r>
            <a:r>
              <a:rPr lang="en-US" b="1" dirty="0">
                <a:solidFill>
                  <a:srgbClr val="009B7E"/>
                </a:solidFill>
              </a:rPr>
              <a:t>:</a:t>
            </a:r>
          </a:p>
          <a:p>
            <a:pPr lvl="2"/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Tanımlama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Doğrulama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Ayrıştırma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endParaRPr lang="en-US" sz="2400" dirty="0">
              <a:solidFill>
                <a:srgbClr val="009B7E"/>
              </a:solidFill>
            </a:endParaRPr>
          </a:p>
        </p:txBody>
      </p:sp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073598B8-A367-4535-9795-A90ED18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25" y="1400452"/>
            <a:ext cx="4050549" cy="269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person, kitchen appliance&#10;&#10;Description automatically generated">
            <a:extLst>
              <a:ext uri="{FF2B5EF4-FFF2-40B4-BE49-F238E27FC236}">
                <a16:creationId xmlns:a16="http://schemas.microsoft.com/office/drawing/2014/main" xmlns="" id="{226DB523-F8A2-4775-AFA9-C8A08A5A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068" y="4095742"/>
            <a:ext cx="2456931" cy="252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A8436F8E-E6F9-4FB4-8373-6D7C63437366}"/>
              </a:ext>
            </a:extLst>
          </p:cNvPr>
          <p:cNvSpPr txBox="1">
            <a:spLocks/>
          </p:cNvSpPr>
          <p:nvPr/>
        </p:nvSpPr>
        <p:spPr>
          <a:xfrm>
            <a:off x="3785124" y="2010800"/>
            <a:ext cx="5170821" cy="356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Sıkıştırma</a:t>
            </a:r>
            <a:r>
              <a:rPr lang="en-US" sz="2400" dirty="0">
                <a:solidFill>
                  <a:srgbClr val="009B7E"/>
                </a:solidFill>
              </a:rPr>
              <a:t>/</a:t>
            </a:r>
            <a:r>
              <a:rPr lang="en-US" sz="2400" dirty="0" err="1">
                <a:solidFill>
                  <a:srgbClr val="009B7E"/>
                </a:solidFill>
              </a:rPr>
              <a:t>Kırma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Depolama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Depozito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  <a:r>
              <a:rPr lang="en-US" sz="2400" dirty="0" err="1">
                <a:solidFill>
                  <a:srgbClr val="009B7E"/>
                </a:solidFill>
              </a:rPr>
              <a:t>iadesi</a:t>
            </a:r>
            <a:r>
              <a:rPr lang="en-US" sz="2400" dirty="0">
                <a:solidFill>
                  <a:srgbClr val="009B7E"/>
                </a:solidFill>
              </a:rPr>
              <a:t> </a:t>
            </a:r>
          </a:p>
          <a:p>
            <a:pPr lvl="3"/>
            <a:r>
              <a:rPr lang="en-US" sz="2000" dirty="0" err="1">
                <a:solidFill>
                  <a:srgbClr val="009B7E"/>
                </a:solidFill>
              </a:rPr>
              <a:t>Fiş</a:t>
            </a:r>
            <a:endParaRPr lang="en-US" sz="2000" dirty="0"/>
          </a:p>
          <a:p>
            <a:pPr lvl="3"/>
            <a:r>
              <a:rPr lang="en-US" sz="2000" dirty="0">
                <a:solidFill>
                  <a:srgbClr val="009B7E"/>
                </a:solidFill>
              </a:rPr>
              <a:t>Mobil </a:t>
            </a:r>
            <a:r>
              <a:rPr lang="en-US" sz="2000" dirty="0" err="1">
                <a:solidFill>
                  <a:srgbClr val="009B7E"/>
                </a:solidFill>
              </a:rPr>
              <a:t>cüzdan</a:t>
            </a:r>
            <a:endParaRPr lang="en-US" sz="2000" dirty="0">
              <a:solidFill>
                <a:srgbClr val="009B7E"/>
              </a:solidFill>
            </a:endParaRPr>
          </a:p>
          <a:p>
            <a:pPr lvl="3"/>
            <a:r>
              <a:rPr lang="en-US" sz="2000" dirty="0" err="1">
                <a:solidFill>
                  <a:srgbClr val="009B7E"/>
                </a:solidFill>
              </a:rPr>
              <a:t>Sadakat</a:t>
            </a:r>
            <a:r>
              <a:rPr lang="en-US" sz="2000" dirty="0">
                <a:solidFill>
                  <a:srgbClr val="009B7E"/>
                </a:solidFill>
              </a:rPr>
              <a:t> kart</a:t>
            </a:r>
          </a:p>
        </p:txBody>
      </p:sp>
    </p:spTree>
    <p:extLst>
      <p:ext uri="{BB962C8B-B14F-4D97-AF65-F5344CB8AC3E}">
        <p14:creationId xmlns:p14="http://schemas.microsoft.com/office/powerpoint/2010/main" val="4007991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748B3AE9-5CE2-4C76-AA23-0FE0B364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>
              <a:spcBef>
                <a:spcPct val="50000"/>
              </a:spcBef>
            </a:pPr>
            <a:r>
              <a:rPr lang="en-US" sz="3600" dirty="0">
                <a:cs typeface="Arial" panose="020B0604020202020204" pitchFamily="34" charset="0"/>
              </a:rPr>
              <a:t>DİS </a:t>
            </a:r>
            <a:r>
              <a:rPr lang="en-US" sz="3600" dirty="0" err="1">
                <a:cs typeface="Arial" panose="020B0604020202020204" pitchFamily="34" charset="0"/>
              </a:rPr>
              <a:t>Teknolojisi</a:t>
            </a:r>
            <a:r>
              <a:rPr lang="en-US" sz="3600" dirty="0">
                <a:cs typeface="Arial" panose="020B0604020202020204" pitchFamily="34" charset="0"/>
              </a:rPr>
              <a:t> – Manuel </a:t>
            </a:r>
            <a:r>
              <a:rPr lang="en-US" sz="3600" dirty="0" err="1">
                <a:cs typeface="Arial" panose="020B0604020202020204" pitchFamily="34" charset="0"/>
              </a:rPr>
              <a:t>Toplama</a:t>
            </a:r>
            <a:endParaRPr lang="tr" sz="3600" b="0" i="0" u="none" baseline="0" dirty="0">
              <a:cs typeface="Arial" panose="020B0604020202020204" pitchFamily="34" charset="0"/>
            </a:endParaRPr>
          </a:p>
        </p:txBody>
      </p:sp>
      <p:sp>
        <p:nvSpPr>
          <p:cNvPr id="3" name="AutoShape 2" descr="Flag of Germany - Wikipedia">
            <a:extLst>
              <a:ext uri="{FF2B5EF4-FFF2-40B4-BE49-F238E27FC236}">
                <a16:creationId xmlns:a16="http://schemas.microsoft.com/office/drawing/2014/main" xmlns="" id="{29F7EE55-72B7-43D0-8F7C-C4A491425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xmlns="" id="{633F9F83-FA55-45AF-9A51-EF2D6BA7D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43" y="1705724"/>
            <a:ext cx="7196941" cy="4660135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400" b="1" dirty="0" err="1">
                <a:solidFill>
                  <a:srgbClr val="009B7E"/>
                </a:solidFill>
              </a:rPr>
              <a:t>Barkod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okuyucu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sistem</a:t>
            </a:r>
            <a:endParaRPr lang="en-US" sz="2400" b="1" dirty="0">
              <a:solidFill>
                <a:srgbClr val="009B7E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9B7E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2400" b="1" dirty="0" err="1">
                <a:solidFill>
                  <a:srgbClr val="009B7E"/>
                </a:solidFill>
              </a:rPr>
              <a:t>Kayıpsız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lojistik</a:t>
            </a:r>
            <a:endParaRPr lang="en-US" sz="2400" b="1" dirty="0">
              <a:solidFill>
                <a:srgbClr val="009B7E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9B7E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2400" b="1" dirty="0" err="1">
                <a:solidFill>
                  <a:srgbClr val="009B7E"/>
                </a:solidFill>
              </a:rPr>
              <a:t>Yüksek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Hızlı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Sayma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Makinesinde</a:t>
            </a:r>
            <a:r>
              <a:rPr lang="en-US" sz="2400" b="1" dirty="0">
                <a:solidFill>
                  <a:srgbClr val="009B7E"/>
                </a:solidFill>
              </a:rPr>
              <a:t> </a:t>
            </a:r>
            <a:r>
              <a:rPr lang="en-US" sz="2400" b="1" dirty="0" err="1">
                <a:solidFill>
                  <a:srgbClr val="009B7E"/>
                </a:solidFill>
              </a:rPr>
              <a:t>doğrulama</a:t>
            </a:r>
            <a:r>
              <a:rPr lang="en-US" sz="2400" b="1" dirty="0">
                <a:solidFill>
                  <a:srgbClr val="009B7E"/>
                </a:solidFill>
              </a:rPr>
              <a:t>:</a:t>
            </a:r>
          </a:p>
          <a:p>
            <a:pPr lvl="2"/>
            <a:endParaRPr lang="en-US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Tanımlama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Doğrulama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Ayrıştırma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Sıkıştırma</a:t>
            </a:r>
            <a:r>
              <a:rPr lang="en-US" sz="2400" dirty="0">
                <a:solidFill>
                  <a:srgbClr val="009B7E"/>
                </a:solidFill>
              </a:rPr>
              <a:t> &amp; </a:t>
            </a:r>
            <a:r>
              <a:rPr lang="en-US" sz="2400" dirty="0" err="1">
                <a:solidFill>
                  <a:srgbClr val="009B7E"/>
                </a:solidFill>
              </a:rPr>
              <a:t>Kırma</a:t>
            </a:r>
            <a:endParaRPr lang="en-US" sz="2400" dirty="0">
              <a:solidFill>
                <a:srgbClr val="009B7E"/>
              </a:solidFill>
            </a:endParaRPr>
          </a:p>
          <a:p>
            <a:pPr lvl="2"/>
            <a:r>
              <a:rPr lang="en-US" sz="2400" dirty="0" err="1">
                <a:solidFill>
                  <a:srgbClr val="009B7E"/>
                </a:solidFill>
              </a:rPr>
              <a:t>Balyalama</a:t>
            </a:r>
            <a:endParaRPr lang="en-US" sz="2400" dirty="0">
              <a:solidFill>
                <a:srgbClr val="009B7E"/>
              </a:solidFill>
            </a:endParaRPr>
          </a:p>
        </p:txBody>
      </p:sp>
      <p:pic>
        <p:nvPicPr>
          <p:cNvPr id="7" name="Picture 6" descr="A picture containing indoor, appliance, sink, dirty&#10;&#10;Description automatically generated">
            <a:extLst>
              <a:ext uri="{FF2B5EF4-FFF2-40B4-BE49-F238E27FC236}">
                <a16:creationId xmlns:a16="http://schemas.microsoft.com/office/drawing/2014/main" xmlns="" id="{11594CA5-4ACD-432C-B924-FCF7F154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47"/>
          <a:stretch/>
        </p:blipFill>
        <p:spPr>
          <a:xfrm>
            <a:off x="7494884" y="1581584"/>
            <a:ext cx="4160731" cy="5094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AC526D-55A5-4BF8-8B4C-2E82C4DB33B8}"/>
              </a:ext>
            </a:extLst>
          </p:cNvPr>
          <p:cNvSpPr txBox="1"/>
          <p:nvPr/>
        </p:nvSpPr>
        <p:spPr>
          <a:xfrm>
            <a:off x="9633330" y="5998633"/>
            <a:ext cx="2317370" cy="85936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Anker Andersen A/S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bir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RVM Systems Grup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iştirakidir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2E76434A-EB68-4A25-9451-B121F852E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631" y="5990817"/>
            <a:ext cx="237201" cy="361112"/>
          </a:xfrm>
          <a:prstGeom prst="rect">
            <a:avLst/>
          </a:prstGeom>
        </p:spPr>
      </p:pic>
      <p:pic>
        <p:nvPicPr>
          <p:cNvPr id="2052" name="Picture 4" descr="Anker Andersen A/S Profile">
            <a:extLst>
              <a:ext uri="{FF2B5EF4-FFF2-40B4-BE49-F238E27FC236}">
                <a16:creationId xmlns:a16="http://schemas.microsoft.com/office/drawing/2014/main" xmlns="" id="{E648CDB1-D3E1-4627-A75F-BDD69094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68" y="1581584"/>
            <a:ext cx="1282700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64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7_Bring your presentations to life with 3D_AAS_v3" id="{16D6C460-65F3-4DF8-AE87-56541C30C8AE}" vid="{B7832409-F369-484D-AD9D-1F570206E6E0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126FF7-C1F4-4C68-B9E0-A1BEBFA97A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774A73-0280-47B7-9E46-5069D2220801}">
  <ds:schemaRefs>
    <ds:schemaRef ds:uri="http://purl.org/dc/elements/1.1/"/>
    <ds:schemaRef ds:uri="http://purl.org/dc/terms/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06286C1-23B0-486D-BA90-391FEFBD8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362</Words>
  <Application>Microsoft Office PowerPoint</Application>
  <PresentationFormat>Geniş ekran</PresentationFormat>
  <Paragraphs>121</Paragraphs>
  <Slides>14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14</vt:i4>
      </vt:variant>
    </vt:vector>
  </HeadingPairs>
  <TitlesOfParts>
    <vt:vector size="23" baseType="lpstr">
      <vt:lpstr>Arial Unicode MS</vt:lpstr>
      <vt:lpstr>Arial</vt:lpstr>
      <vt:lpstr>Calibri</vt:lpstr>
      <vt:lpstr>Segoe UI</vt:lpstr>
      <vt:lpstr>Segoe UI Light</vt:lpstr>
      <vt:lpstr>Wingdings</vt:lpstr>
      <vt:lpstr>ヒラギノ角ゴ Pro W3</vt:lpstr>
      <vt:lpstr>Get Started with 3D</vt:lpstr>
      <vt:lpstr>Contents Slide Master</vt:lpstr>
      <vt:lpstr>RVM Systems</vt:lpstr>
      <vt:lpstr>Depozito İade Sistemi’nde Amaç</vt:lpstr>
      <vt:lpstr>Depozito Sistemleri ve Teknoloji</vt:lpstr>
      <vt:lpstr>DİS Teknolojisi - Güvenlik</vt:lpstr>
      <vt:lpstr>DİS Teknolojisi - Takip</vt:lpstr>
      <vt:lpstr>DİS Teknolojisi - Verimlilik</vt:lpstr>
      <vt:lpstr>DİS Teknolojisi -Mahsuplaşma</vt:lpstr>
      <vt:lpstr>DİS Teknolojisi –Otomatik Toplama Sistemleri</vt:lpstr>
      <vt:lpstr>DİS Teknolojisi – Manuel Toplama</vt:lpstr>
      <vt:lpstr>Örnek Uygulamalar, NORVEÇ</vt:lpstr>
      <vt:lpstr>INFINITUM, NORVEÇ</vt:lpstr>
      <vt:lpstr>Dansk Retursystem, Danimarka</vt:lpstr>
      <vt:lpstr>RVM Systems Türkiye </vt:lpstr>
      <vt:lpstr>Teşekkür ederiz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2019-06-07T09:19:27Z</dcterms:created>
  <dcterms:modified xsi:type="dcterms:W3CDTF">2021-09-09T10:48:19Z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